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2"/>
  </p:notesMasterIdLst>
  <p:sldIdLst>
    <p:sldId id="316" r:id="rId2"/>
    <p:sldId id="476" r:id="rId3"/>
    <p:sldId id="477" r:id="rId4"/>
    <p:sldId id="479" r:id="rId5"/>
    <p:sldId id="363" r:id="rId6"/>
    <p:sldId id="480" r:id="rId7"/>
    <p:sldId id="364" r:id="rId8"/>
    <p:sldId id="481" r:id="rId9"/>
    <p:sldId id="482" r:id="rId10"/>
    <p:sldId id="483" r:id="rId11"/>
    <p:sldId id="484" r:id="rId12"/>
    <p:sldId id="485" r:id="rId13"/>
    <p:sldId id="489" r:id="rId14"/>
    <p:sldId id="490" r:id="rId15"/>
    <p:sldId id="492" r:id="rId16"/>
    <p:sldId id="500" r:id="rId17"/>
    <p:sldId id="502" r:id="rId18"/>
    <p:sldId id="503" r:id="rId19"/>
    <p:sldId id="504" r:id="rId20"/>
    <p:sldId id="553" r:id="rId21"/>
    <p:sldId id="554" r:id="rId22"/>
    <p:sldId id="555" r:id="rId23"/>
    <p:sldId id="556" r:id="rId24"/>
    <p:sldId id="560" r:id="rId25"/>
    <p:sldId id="557" r:id="rId26"/>
    <p:sldId id="572" r:id="rId27"/>
    <p:sldId id="573" r:id="rId28"/>
    <p:sldId id="574" r:id="rId29"/>
    <p:sldId id="558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69" r:id="rId39"/>
    <p:sldId id="570" r:id="rId40"/>
    <p:sldId id="575" r:id="rId41"/>
    <p:sldId id="582" r:id="rId42"/>
    <p:sldId id="579" r:id="rId43"/>
    <p:sldId id="578" r:id="rId44"/>
    <p:sldId id="580" r:id="rId45"/>
    <p:sldId id="550" r:id="rId46"/>
    <p:sldId id="496" r:id="rId47"/>
    <p:sldId id="497" r:id="rId48"/>
    <p:sldId id="498" r:id="rId49"/>
    <p:sldId id="405" r:id="rId50"/>
    <p:sldId id="544" r:id="rId51"/>
    <p:sldId id="545" r:id="rId52"/>
    <p:sldId id="581" r:id="rId53"/>
    <p:sldId id="576" r:id="rId54"/>
    <p:sldId id="583" r:id="rId55"/>
    <p:sldId id="584" r:id="rId56"/>
    <p:sldId id="585" r:id="rId57"/>
    <p:sldId id="592" r:id="rId58"/>
    <p:sldId id="587" r:id="rId59"/>
    <p:sldId id="604" r:id="rId60"/>
    <p:sldId id="597" r:id="rId61"/>
    <p:sldId id="599" r:id="rId62"/>
    <p:sldId id="593" r:id="rId63"/>
    <p:sldId id="598" r:id="rId64"/>
    <p:sldId id="600" r:id="rId65"/>
    <p:sldId id="636" r:id="rId66"/>
    <p:sldId id="637" r:id="rId67"/>
    <p:sldId id="639" r:id="rId68"/>
    <p:sldId id="640" r:id="rId69"/>
    <p:sldId id="641" r:id="rId70"/>
    <p:sldId id="601" r:id="rId71"/>
    <p:sldId id="602" r:id="rId72"/>
    <p:sldId id="302" r:id="rId73"/>
    <p:sldId id="534" r:id="rId74"/>
    <p:sldId id="608" r:id="rId75"/>
    <p:sldId id="609" r:id="rId76"/>
    <p:sldId id="612" r:id="rId77"/>
    <p:sldId id="610" r:id="rId78"/>
    <p:sldId id="611" r:id="rId79"/>
    <p:sldId id="615" r:id="rId80"/>
    <p:sldId id="616" r:id="rId81"/>
    <p:sldId id="617" r:id="rId82"/>
    <p:sldId id="619" r:id="rId83"/>
    <p:sldId id="618" r:id="rId84"/>
    <p:sldId id="624" r:id="rId85"/>
    <p:sldId id="621" r:id="rId86"/>
    <p:sldId id="625" r:id="rId87"/>
    <p:sldId id="620" r:id="rId88"/>
    <p:sldId id="622" r:id="rId89"/>
    <p:sldId id="623" r:id="rId90"/>
    <p:sldId id="627" r:id="rId91"/>
    <p:sldId id="626" r:id="rId92"/>
    <p:sldId id="628" r:id="rId93"/>
    <p:sldId id="629" r:id="rId94"/>
    <p:sldId id="630" r:id="rId95"/>
    <p:sldId id="631" r:id="rId96"/>
    <p:sldId id="632" r:id="rId97"/>
    <p:sldId id="633" r:id="rId98"/>
    <p:sldId id="634" r:id="rId99"/>
    <p:sldId id="261" r:id="rId100"/>
    <p:sldId id="262" r:id="rId101"/>
    <p:sldId id="263" r:id="rId102"/>
    <p:sldId id="264" r:id="rId103"/>
    <p:sldId id="265" r:id="rId104"/>
    <p:sldId id="266" r:id="rId105"/>
    <p:sldId id="267" r:id="rId106"/>
    <p:sldId id="268" r:id="rId107"/>
    <p:sldId id="269" r:id="rId108"/>
    <p:sldId id="270" r:id="rId109"/>
    <p:sldId id="271" r:id="rId110"/>
    <p:sldId id="642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1" autoAdjust="0"/>
    <p:restoredTop sz="88934" autoAdjust="0"/>
  </p:normalViewPr>
  <p:slideViewPr>
    <p:cSldViewPr snapToGrid="0">
      <p:cViewPr varScale="1">
        <p:scale>
          <a:sx n="59" d="100"/>
          <a:sy n="59" d="100"/>
        </p:scale>
        <p:origin x="1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E68FA-6CD7-4C77-A086-DE5ECB771405}" type="datetimeFigureOut">
              <a:rPr lang="fr-FR" smtClean="0"/>
              <a:t>12/03/2024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4F3F2-FC67-41D4-9D78-491313B5B56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0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https://commons.wikimedia.org/wiki/File:For%C3%AAt_d%27Orl%C3%A9ans_depuis_Les_Caillettes_02.JPG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61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64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760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1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515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https://commons.wikimedia.org/wiki/File:Truite_fario_dans_la_Sorgue_de_Velleron.jpg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95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https://commons.wikimedia.org/wiki/File:Observatoire_du_mont_aigoual.JPG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54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https://pxhere.com/fr/photo/1383807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458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102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081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481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582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012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https://www.mongr.fr/sinspirer/reportage-thematique/ces-gr-qui-font-decouvrir-les-plus-belles-forets-de-france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82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https://www.mongr.fr/sinspirer/reportage-thematique/ces-gr-qui-font-decouvrir-les-plus-belles-forets-de-france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174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7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712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66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774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546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1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768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54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https://commons.wikimedia.org/wiki/File:For%C3%AAt_de_Dreux_-_Gros_ch%C3%AAne.JPG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56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https://s3.animalia.bio/animals/photos/full/original/1200px-tjader-honajpg.webp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147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https://s3.animalia.bio/animals/photos/full/original/1200px-tjader-honajpg.webp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114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https://s3.animalia.bio/animals/photos/full/original/1200px-tjader-honajpg.webp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986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https://s3.animalia.bio/animals/photos/full/original/1200px-tjader-honajpg.webp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462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https://commons.m.wikimedia.org/wiki/File:Melanargia_galathea_-_Demi-deuil-3.jpg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296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https://commons.m.wikimedia.org/wiki/File:Melanargia_galathea_-_Demi-deuil-3.jpg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105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https://commons.wikimedia.org/wiki/File:Nid_de_chenilles_processionnaires_du_Pin.jpg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604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https://animalia.bio/rifleman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84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683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https://data.gov.ie/dataset/h5n1-wild-bird-species-identification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12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https://data.gov.ie/dataset/h5n1-wild-bird-species-identification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564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https://data.gov.ie/dataset/h5n1-wild-bird-species-identification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54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https://media.letelegramme.fr/api/v1/images/view/63e2106d39960b144129e30c/web_golden_xl/63e2106d39960b144129e30c.1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213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https://media.letelegramme.fr/api/v1/images/view/63e2106d39960b144129e30c/web_golden_xl/63e2106d39960b144129e30c.1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23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7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473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4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59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4F3F2-FC67-41D4-9D78-491313B5B56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81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6A6CC-ED9A-4100-95E2-3EA466B41E2C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5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7ACBF-BBDE-4AD5-8CD0-1A7E2326766D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3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6B62-C70E-4D89-B096-000987AAAB88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0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E8BB-CD57-4A12-889A-BFC2BBD94509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39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8681-5808-4E4F-9690-8EB326BFCCB7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9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9DB3-EC63-4679-9DA3-EF7D7A86E61C}" type="datetime1">
              <a:rPr lang="fr-FR" smtClean="0"/>
              <a:t>12/03/2024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3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2AC29-3566-4185-882D-4702790927E0}" type="datetime1">
              <a:rPr lang="fr-FR" smtClean="0"/>
              <a:t>12/03/2024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7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D410-D7B0-49B3-A903-C1297ECC9BE9}" type="datetime1">
              <a:rPr lang="fr-FR" smtClean="0"/>
              <a:t>12/03/2024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20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AF04-DCE7-4BFC-8680-AECE037F7EFD}" type="datetime1">
              <a:rPr lang="fr-FR" smtClean="0"/>
              <a:t>12/03/2024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30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8F7C-BEB7-440D-9B74-EED7F55F3153}" type="datetime1">
              <a:rPr lang="fr-FR" smtClean="0"/>
              <a:t>12/03/2024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4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D063-60B6-4B1F-8081-41CC44D4A3D2}" type="datetime1">
              <a:rPr lang="fr-FR" smtClean="0"/>
              <a:t>12/03/2024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104C3-0385-4223-9173-AA81DB9FF52C}" type="datetime1">
              <a:rPr lang="fr-FR" smtClean="0"/>
              <a:t>12/03/2024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E62EE-2E42-452D-9921-28575D37EC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70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" y="360"/>
            <a:ext cx="9193308" cy="3047680"/>
          </a:xfrm>
          <a:prstGeom prst="rect">
            <a:avLst/>
          </a:prstGeom>
        </p:spPr>
      </p:pic>
      <p:sp>
        <p:nvSpPr>
          <p:cNvPr id="11" name="Sous-titre 2"/>
          <p:cNvSpPr txBox="1">
            <a:spLocks/>
          </p:cNvSpPr>
          <p:nvPr/>
        </p:nvSpPr>
        <p:spPr>
          <a:xfrm>
            <a:off x="89680" y="6103813"/>
            <a:ext cx="6007293" cy="931270"/>
          </a:xfrm>
          <a:prstGeom prst="rect">
            <a:avLst/>
          </a:prstGeom>
        </p:spPr>
        <p:txBody>
          <a:bodyPr vert="horz" lIns="91431" tIns="45715" rIns="91431" bIns="45715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Version mars 2024</a:t>
            </a:r>
          </a:p>
          <a:p>
            <a:pPr marL="0" indent="0">
              <a:buNone/>
            </a:pPr>
            <a:r>
              <a:rPr lang="fr-FR" sz="1400" dirty="0"/>
              <a:t>Jean-Yves </a:t>
            </a:r>
            <a:r>
              <a:rPr lang="fr-FR" sz="1400" dirty="0" err="1"/>
              <a:t>Barnagaud</a:t>
            </a:r>
            <a:r>
              <a:rPr lang="fr-FR" sz="1400" dirty="0"/>
              <a:t> – EPHE : jean-yves.barnagaud@ephe.psl.eu</a:t>
            </a:r>
            <a:endParaRPr lang="fr-FR" sz="16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6A0AF7-E071-8A34-AFB9-0E8010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F8176D7E-661C-D89F-D237-21C32E366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309" y="3203521"/>
            <a:ext cx="5901655" cy="1340787"/>
          </a:xfrm>
        </p:spPr>
        <p:txBody>
          <a:bodyPr>
            <a:noAutofit/>
          </a:bodyPr>
          <a:lstStyle/>
          <a:p>
            <a:r>
              <a:rPr lang="fr-FR" sz="4000" dirty="0"/>
              <a:t>module de découverte</a:t>
            </a:r>
            <a:br>
              <a:rPr lang="fr-FR" sz="4000" dirty="0"/>
            </a:br>
            <a:r>
              <a:rPr lang="fr-FR" sz="4000" i="1" dirty="0"/>
              <a:t>La variabilité des données</a:t>
            </a:r>
            <a:endParaRPr lang="fr-FR" sz="4000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757D150-6CFB-281A-3850-AADA2E429B5C}"/>
              </a:ext>
            </a:extLst>
          </p:cNvPr>
          <p:cNvSpPr txBox="1">
            <a:spLocks/>
          </p:cNvSpPr>
          <p:nvPr/>
        </p:nvSpPr>
        <p:spPr>
          <a:xfrm>
            <a:off x="606055" y="4634131"/>
            <a:ext cx="7820316" cy="93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latin typeface="+mj-lt"/>
              </a:rPr>
              <a:t>version mars 2024</a:t>
            </a:r>
          </a:p>
          <a:p>
            <a:pPr marL="0" indent="0" algn="ctr">
              <a:buNone/>
            </a:pPr>
            <a:r>
              <a:rPr lang="fr-FR" sz="2000" dirty="0">
                <a:latin typeface="+mj-lt"/>
              </a:rPr>
              <a:t>Jean-Yves Barnagaud – EPHE-PSL : jean-yves.barnagaud@ephe.psl.eu</a:t>
            </a:r>
            <a:endParaRPr lang="fr-FR" sz="240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F2E973-A824-639C-60B8-FE96A555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2648"/>
            <a:ext cx="4986780" cy="128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57" y="881961"/>
            <a:ext cx="6214532" cy="539289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10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343352"/>
            <a:ext cx="8573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1 – Quelle est la gamme de variation des hauteurs dans cette forêt?</a:t>
            </a:r>
          </a:p>
        </p:txBody>
      </p:sp>
    </p:spTree>
    <p:extLst>
      <p:ext uri="{BB962C8B-B14F-4D97-AF65-F5344CB8AC3E}">
        <p14:creationId xmlns:p14="http://schemas.microsoft.com/office/powerpoint/2010/main" val="25713785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740C03-5FD9-7B4F-EE04-68599A76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705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0896AC-35DC-DC80-3C8A-E998E525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870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3F0530-B339-FE3A-9C96-8CDB3EA9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305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702866-32A2-3A20-47D1-730F49CA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129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5C0EBB-AA69-6547-CC03-3C09BAB2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341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3634876-611D-6068-CFD0-FE33D5F1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1389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A6AE3B-FA77-42E2-F624-8117CF2D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395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43" y="563276"/>
            <a:ext cx="7285714" cy="388571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5B677F-59D9-A95C-57C6-BEC75580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523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/>
        </p:nvSpPr>
        <p:spPr>
          <a:xfrm>
            <a:off x="952680" y="3471334"/>
            <a:ext cx="4377266" cy="204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28082" y="757591"/>
            <a:ext cx="8839937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>
                <a:latin typeface="+mj-lt"/>
              </a:rPr>
              <a:t>Loi des grands nombres: </a:t>
            </a:r>
          </a:p>
          <a:p>
            <a:endParaRPr lang="fr-FR" sz="2000" dirty="0"/>
          </a:p>
          <a:p>
            <a:r>
              <a:rPr lang="fr-FR" sz="2400" dirty="0">
                <a:latin typeface="+mj-lt"/>
              </a:rPr>
              <a:t>Plus un échantillon est grand, plus les paramètres de sa distribution se rapprochent de ceux de la population.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19757" y="3853935"/>
                <a:ext cx="2139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acc>
                          <m:r>
                            <a:rPr lang="fr-F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fr-FR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57" y="3853935"/>
                <a:ext cx="21391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10141" y="4442635"/>
                <a:ext cx="1503745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fr-FR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fr-FR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41" y="4442635"/>
                <a:ext cx="1503745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044213" y="4223267"/>
            <a:ext cx="17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Quand n </a:t>
            </a:r>
            <a:r>
              <a:rPr lang="fr-FR" dirty="0">
                <a:solidFill>
                  <a:prstClr val="black"/>
                </a:solidFill>
                <a:sym typeface="Wingdings" panose="05000000000000000000" pitchFamily="2" charset="2"/>
              </a:rPr>
              <a:t> N: </a:t>
            </a:r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857" y="3471334"/>
            <a:ext cx="1943100" cy="210502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150341" y="5120015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prstClr val="white"/>
                </a:solidFill>
              </a:rPr>
              <a:t>Jacques Bernoulli</a:t>
            </a:r>
          </a:p>
          <a:p>
            <a:r>
              <a:rPr lang="fr-FR" sz="1100" dirty="0">
                <a:solidFill>
                  <a:prstClr val="white"/>
                </a:solidFill>
              </a:rPr>
              <a:t>1654-1705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CC1C3B-02D7-8D25-D867-84322CA0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2842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09655" y="1180589"/>
            <a:ext cx="6290734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La </a:t>
            </a:r>
            <a:r>
              <a:rPr lang="fr-FR" sz="2000" b="1" dirty="0">
                <a:solidFill>
                  <a:prstClr val="black"/>
                </a:solidFill>
              </a:rPr>
              <a:t>taille totale de la population a peu d’importance</a:t>
            </a:r>
            <a:r>
              <a:rPr lang="fr-FR" dirty="0">
                <a:solidFill>
                  <a:prstClr val="black"/>
                </a:solidFill>
              </a:rPr>
              <a:t>:</a:t>
            </a:r>
          </a:p>
          <a:p>
            <a:r>
              <a:rPr lang="fr-FR" dirty="0">
                <a:solidFill>
                  <a:prstClr val="black"/>
                </a:solidFill>
              </a:rPr>
              <a:t>Qu’il y ait en réalité 60 ou 1000 individus, les paramètres de tendance centrale et de dispersion se stabilisent autour d’échantillons de 30 à 40 individus s’il n’y a pas trop d’événements rares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409655" y="2963043"/>
            <a:ext cx="629073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Si les individus sont tirés au hasard dans la population, </a:t>
            </a:r>
            <a:r>
              <a:rPr lang="fr-FR" sz="2000" b="1" dirty="0">
                <a:solidFill>
                  <a:prstClr val="black"/>
                </a:solidFill>
              </a:rPr>
              <a:t>plus l’échantillon est grand, plus il est représentatif des caractéristiques de la population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09655" y="5597780"/>
            <a:ext cx="6290734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Le </a:t>
            </a:r>
            <a:r>
              <a:rPr lang="fr-FR" sz="2000" b="1" dirty="0">
                <a:solidFill>
                  <a:prstClr val="black"/>
                </a:solidFill>
              </a:rPr>
              <a:t>tirage aléatoire </a:t>
            </a:r>
            <a:r>
              <a:rPr lang="fr-FR" dirty="0">
                <a:solidFill>
                  <a:prstClr val="black"/>
                </a:solidFill>
              </a:rPr>
              <a:t>est une condition indispensable à la réalisation de la loi des grands nombres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09655" y="4253055"/>
            <a:ext cx="629073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Si les individus sont tirés au hasard dans la population, </a:t>
            </a:r>
            <a:r>
              <a:rPr lang="fr-FR" sz="2000" b="1" dirty="0">
                <a:solidFill>
                  <a:prstClr val="black"/>
                </a:solidFill>
              </a:rPr>
              <a:t>c’est l’effectif de l’échantillon </a:t>
            </a:r>
            <a:r>
              <a:rPr lang="fr-FR" dirty="0">
                <a:solidFill>
                  <a:prstClr val="black"/>
                </a:solidFill>
              </a:rPr>
              <a:t>et non la proportion échantillonnée de la population qui fait sa représentativité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5D55F7-E7D4-5F37-4A9F-73B6A8C0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109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940351-BAE9-0D30-79F1-1AA161007F0C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La nécessité de bien construire son 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2796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57" y="881961"/>
            <a:ext cx="6214532" cy="539289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11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343352"/>
            <a:ext cx="8573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2 – Si je me promène dans la forêt et choisis un arbre au hasard, quelle sera sa hauteur la plus probable? </a:t>
            </a:r>
          </a:p>
        </p:txBody>
      </p:sp>
    </p:spTree>
    <p:extLst>
      <p:ext uri="{BB962C8B-B14F-4D97-AF65-F5344CB8AC3E}">
        <p14:creationId xmlns:p14="http://schemas.microsoft.com/office/powerpoint/2010/main" val="1869954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AABA50-411E-6F16-014F-3E3EE70B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110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771867-DB0F-5B93-4BFE-54F92D8394B9}"/>
              </a:ext>
            </a:extLst>
          </p:cNvPr>
          <p:cNvSpPr txBox="1"/>
          <p:nvPr/>
        </p:nvSpPr>
        <p:spPr>
          <a:xfrm>
            <a:off x="1868623" y="340683"/>
            <a:ext cx="7639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cap="small" dirty="0">
                <a:latin typeface="+mj-lt"/>
              </a:rPr>
              <a:t>Que retenir d’aujourd’hui?</a:t>
            </a:r>
            <a:endParaRPr lang="fr-FR" cap="small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819767-DE1E-A581-406B-C525AA111DAD}"/>
              </a:ext>
            </a:extLst>
          </p:cNvPr>
          <p:cNvSpPr txBox="1"/>
          <p:nvPr/>
        </p:nvSpPr>
        <p:spPr>
          <a:xfrm>
            <a:off x="557393" y="1380614"/>
            <a:ext cx="8029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représentation statistique d’une variable est la description de sa </a:t>
            </a:r>
            <a:r>
              <a:rPr lang="fr-FR" sz="2400" b="1" dirty="0">
                <a:latin typeface="+mj-lt"/>
              </a:rPr>
              <a:t>distribution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0AEFD3-F7F3-1210-F312-EB8D02620D7C}"/>
              </a:ext>
            </a:extLst>
          </p:cNvPr>
          <p:cNvSpPr txBox="1"/>
          <p:nvPr/>
        </p:nvSpPr>
        <p:spPr>
          <a:xfrm>
            <a:off x="557392" y="2491735"/>
            <a:ext cx="8029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On peut décrire une distribution de variable par un histogramme de fréquence et par des indicateurs quantitatifs de sa </a:t>
            </a:r>
            <a:r>
              <a:rPr lang="fr-FR" sz="2400" b="1" dirty="0">
                <a:latin typeface="+mj-lt"/>
              </a:rPr>
              <a:t>tendance centrale</a:t>
            </a:r>
            <a:r>
              <a:rPr lang="fr-FR" sz="2400" dirty="0">
                <a:latin typeface="+mj-lt"/>
              </a:rPr>
              <a:t> et de sa </a:t>
            </a:r>
            <a:r>
              <a:rPr lang="fr-FR" sz="2400" b="1" dirty="0">
                <a:latin typeface="+mj-lt"/>
              </a:rPr>
              <a:t>dispersion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D87E51B-2738-0870-57E5-1815626690DA}"/>
              </a:ext>
            </a:extLst>
          </p:cNvPr>
          <p:cNvSpPr txBox="1"/>
          <p:nvPr/>
        </p:nvSpPr>
        <p:spPr>
          <a:xfrm>
            <a:off x="486137" y="3823878"/>
            <a:ext cx="845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Une manière plus flexible et plus robuste de décrire statistiquement une variable est de la </a:t>
            </a:r>
            <a:r>
              <a:rPr lang="fr-FR" sz="2400" b="1" dirty="0">
                <a:latin typeface="+mj-lt"/>
              </a:rPr>
              <a:t>modéliser</a:t>
            </a:r>
            <a:r>
              <a:rPr lang="fr-FR" sz="2400" dirty="0">
                <a:latin typeface="+mj-lt"/>
              </a:rPr>
              <a:t>. On fait pour cela appel à des </a:t>
            </a:r>
            <a:r>
              <a:rPr lang="fr-FR" sz="2400" b="1" dirty="0">
                <a:latin typeface="+mj-lt"/>
              </a:rPr>
              <a:t>lois de distribution</a:t>
            </a:r>
            <a:r>
              <a:rPr lang="fr-FR" sz="2400" dirty="0">
                <a:latin typeface="+mj-lt"/>
              </a:rPr>
              <a:t> dont on estime les paramètres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0AAF96-B8B5-3337-A6D8-52AF46331421}"/>
              </a:ext>
            </a:extLst>
          </p:cNvPr>
          <p:cNvSpPr txBox="1"/>
          <p:nvPr/>
        </p:nvSpPr>
        <p:spPr>
          <a:xfrm>
            <a:off x="486137" y="5122266"/>
            <a:ext cx="845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On attend des paramètres qu’ils soient </a:t>
            </a:r>
            <a:r>
              <a:rPr lang="fr-FR" sz="2400" b="1" dirty="0">
                <a:latin typeface="+mj-lt"/>
              </a:rPr>
              <a:t>non biaisés et précis</a:t>
            </a:r>
            <a:r>
              <a:rPr lang="fr-FR" sz="2400" dirty="0">
                <a:latin typeface="+mj-lt"/>
              </a:rPr>
              <a:t>. Leur incertitude face à l’aléa d’échantillonnage est donnée par un </a:t>
            </a:r>
            <a:r>
              <a:rPr lang="fr-FR" sz="2400" b="1" dirty="0">
                <a:latin typeface="+mj-lt"/>
              </a:rPr>
              <a:t>intervalle de confiance</a:t>
            </a:r>
            <a:r>
              <a:rPr lang="fr-FR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0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57" y="881961"/>
            <a:ext cx="6214532" cy="539289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12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343352"/>
            <a:ext cx="8573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3 – Est-ce que j’ai plutôt des grands arbres, plutôt des petits arbres, 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ou autant des deux?</a:t>
            </a:r>
          </a:p>
        </p:txBody>
      </p:sp>
    </p:spTree>
    <p:extLst>
      <p:ext uri="{BB962C8B-B14F-4D97-AF65-F5344CB8AC3E}">
        <p14:creationId xmlns:p14="http://schemas.microsoft.com/office/powerpoint/2010/main" val="115516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9E1DAB-465A-B039-FB59-1332604318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2277" y="1"/>
            <a:ext cx="3803374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D4C639-A68C-B5C8-7613-6C624D22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19" y="1545535"/>
            <a:ext cx="2933700" cy="419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0A6A645-74EB-1DC1-1AC2-79983462FD67}"/>
              </a:ext>
            </a:extLst>
          </p:cNvPr>
          <p:cNvSpPr txBox="1"/>
          <p:nvPr/>
        </p:nvSpPr>
        <p:spPr>
          <a:xfrm>
            <a:off x="3791367" y="132522"/>
            <a:ext cx="53526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Peut-on ou non pêcher la truite, sachant que la taille-seuil légal est de 200 mm?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1576A1-5E7D-D3D6-466C-63D196B9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95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4062F54-15A2-7B45-C485-F720AD6EECA6}"/>
              </a:ext>
            </a:extLst>
          </p:cNvPr>
          <p:cNvSpPr txBox="1"/>
          <p:nvPr/>
        </p:nvSpPr>
        <p:spPr>
          <a:xfrm>
            <a:off x="1657764" y="431272"/>
            <a:ext cx="5828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Quelles informations quantitatives avez-vous spontanément envie d’extraire de ces données?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C41998-3D32-06C2-A657-9B341227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1929848"/>
            <a:ext cx="2933700" cy="4191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693DDB-4FD1-9120-51C0-5A66CE7B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65" y="2391513"/>
            <a:ext cx="4034047" cy="387626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B549D0-DEA5-49FE-B1A8-2F7ED302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88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C41998-3D32-06C2-A657-9B341227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1929848"/>
            <a:ext cx="2933700" cy="4191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CE70B1-8806-2776-51CE-65E25973CF06}"/>
              </a:ext>
            </a:extLst>
          </p:cNvPr>
          <p:cNvSpPr txBox="1"/>
          <p:nvPr/>
        </p:nvSpPr>
        <p:spPr>
          <a:xfrm>
            <a:off x="3414919" y="1929848"/>
            <a:ext cx="5729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b="1" dirty="0">
              <a:latin typeface="+mj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867CB6-07B2-FCD9-A43E-188131D2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09887A-AADD-35B5-DF9E-708A01C64801}"/>
              </a:ext>
            </a:extLst>
          </p:cNvPr>
          <p:cNvSpPr txBox="1"/>
          <p:nvPr/>
        </p:nvSpPr>
        <p:spPr>
          <a:xfrm>
            <a:off x="1657764" y="431272"/>
            <a:ext cx="58284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Quelques indicateurs utiles pour décrire simplement une variable aléatoire</a:t>
            </a:r>
          </a:p>
        </p:txBody>
      </p:sp>
    </p:spTree>
    <p:extLst>
      <p:ext uri="{BB962C8B-B14F-4D97-AF65-F5344CB8AC3E}">
        <p14:creationId xmlns:p14="http://schemas.microsoft.com/office/powerpoint/2010/main" val="89301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0CE70B1-8806-2776-51CE-65E25973CF06}"/>
              </a:ext>
            </a:extLst>
          </p:cNvPr>
          <p:cNvSpPr txBox="1"/>
          <p:nvPr/>
        </p:nvSpPr>
        <p:spPr>
          <a:xfrm>
            <a:off x="3414919" y="1929848"/>
            <a:ext cx="5729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Médiane = 194,5 mm</a:t>
            </a:r>
          </a:p>
          <a:p>
            <a:endParaRPr lang="fr-FR" b="1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019FBA-DD16-25F0-7255-C20FE3C5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4" y="1929848"/>
            <a:ext cx="2819400" cy="4086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68652F-F222-823D-555A-841A42C3E40A}"/>
              </a:ext>
            </a:extLst>
          </p:cNvPr>
          <p:cNvSpPr txBox="1"/>
          <p:nvPr/>
        </p:nvSpPr>
        <p:spPr>
          <a:xfrm>
            <a:off x="3922643" y="3972960"/>
            <a:ext cx="497329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La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médiane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 est la valeur d’une variable qui partage les individus en deux groupes d’effectifs égaux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D6D41AC-D11F-7D62-E642-A3FEAA37D558}"/>
              </a:ext>
            </a:extLst>
          </p:cNvPr>
          <p:cNvCxnSpPr/>
          <p:nvPr/>
        </p:nvCxnSpPr>
        <p:spPr>
          <a:xfrm>
            <a:off x="92765" y="4174435"/>
            <a:ext cx="297469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ED791F-760D-004B-A21F-0C31AFD4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16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BCA961-20D6-A8AE-292D-E42C3DC52323}"/>
              </a:ext>
            </a:extLst>
          </p:cNvPr>
          <p:cNvSpPr txBox="1"/>
          <p:nvPr/>
        </p:nvSpPr>
        <p:spPr>
          <a:xfrm>
            <a:off x="1657764" y="431272"/>
            <a:ext cx="58284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Quelques indicateurs utiles pour décrire simplement une variable aléatoire</a:t>
            </a:r>
          </a:p>
        </p:txBody>
      </p:sp>
    </p:spTree>
    <p:extLst>
      <p:ext uri="{BB962C8B-B14F-4D97-AF65-F5344CB8AC3E}">
        <p14:creationId xmlns:p14="http://schemas.microsoft.com/office/powerpoint/2010/main" val="273073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0CE70B1-8806-2776-51CE-65E25973CF06}"/>
              </a:ext>
            </a:extLst>
          </p:cNvPr>
          <p:cNvSpPr txBox="1"/>
          <p:nvPr/>
        </p:nvSpPr>
        <p:spPr>
          <a:xfrm>
            <a:off x="3414919" y="1929848"/>
            <a:ext cx="5729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Médiane = 194,5 mm</a:t>
            </a:r>
          </a:p>
          <a:p>
            <a:endParaRPr lang="fr-FR" b="1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019FBA-DD16-25F0-7255-C20FE3C5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4" y="1929848"/>
            <a:ext cx="2819400" cy="4086225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D6D41AC-D11F-7D62-E642-A3FEAA37D558}"/>
              </a:ext>
            </a:extLst>
          </p:cNvPr>
          <p:cNvCxnSpPr/>
          <p:nvPr/>
        </p:nvCxnSpPr>
        <p:spPr>
          <a:xfrm>
            <a:off x="92765" y="4174435"/>
            <a:ext cx="297469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5E06EA9-4143-292A-4533-EA516478F8D2}"/>
              </a:ext>
            </a:extLst>
          </p:cNvPr>
          <p:cNvSpPr txBox="1"/>
          <p:nvPr/>
        </p:nvSpPr>
        <p:spPr>
          <a:xfrm>
            <a:off x="3414919" y="1929848"/>
            <a:ext cx="57290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Médiane = 194,5 mm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Quartiles = </a:t>
            </a:r>
          </a:p>
          <a:p>
            <a:endParaRPr lang="fr-FR" b="1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6461A2-639A-DC73-83A1-377DDD2B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74" y="3326296"/>
            <a:ext cx="3542086" cy="523461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DA3AF90-4BBF-4319-7C2C-1D053F8EEE53}"/>
              </a:ext>
            </a:extLst>
          </p:cNvPr>
          <p:cNvCxnSpPr/>
          <p:nvPr/>
        </p:nvCxnSpPr>
        <p:spPr>
          <a:xfrm>
            <a:off x="170414" y="3359427"/>
            <a:ext cx="297469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E2FBA3-A753-5967-9B7D-5DA32F4EB0A1}"/>
              </a:ext>
            </a:extLst>
          </p:cNvPr>
          <p:cNvCxnSpPr/>
          <p:nvPr/>
        </p:nvCxnSpPr>
        <p:spPr>
          <a:xfrm>
            <a:off x="170414" y="4996070"/>
            <a:ext cx="2974699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FEF6DD6-76AF-5CB5-81C2-C2EEE76F3020}"/>
              </a:ext>
            </a:extLst>
          </p:cNvPr>
          <p:cNvSpPr txBox="1"/>
          <p:nvPr/>
        </p:nvSpPr>
        <p:spPr>
          <a:xfrm>
            <a:off x="3085465" y="5470976"/>
            <a:ext cx="58284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Ce sont les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quantiles 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à 0, 25, 50, 75 et 100%. On peut définir tous les quantiles qu’on veut.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E7FD6FC-7389-42B5-3336-3177C993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200916-B9B3-D1C3-FB51-24876293E289}"/>
              </a:ext>
            </a:extLst>
          </p:cNvPr>
          <p:cNvSpPr txBox="1"/>
          <p:nvPr/>
        </p:nvSpPr>
        <p:spPr>
          <a:xfrm>
            <a:off x="3589891" y="4132148"/>
            <a:ext cx="497329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Les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quartiles 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sont les valeurs d’une variable qui partage les individus en quatre groupes d’effectifs égaux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9FFE39-8928-8BA0-648F-AE5808340BC1}"/>
              </a:ext>
            </a:extLst>
          </p:cNvPr>
          <p:cNvSpPr txBox="1"/>
          <p:nvPr/>
        </p:nvSpPr>
        <p:spPr>
          <a:xfrm>
            <a:off x="1657764" y="431272"/>
            <a:ext cx="58284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Quelques indicateurs utiles pour décrire simplement une variable aléatoire</a:t>
            </a:r>
          </a:p>
        </p:txBody>
      </p:sp>
    </p:spTree>
    <p:extLst>
      <p:ext uri="{BB962C8B-B14F-4D97-AF65-F5344CB8AC3E}">
        <p14:creationId xmlns:p14="http://schemas.microsoft.com/office/powerpoint/2010/main" val="78688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0CE70B1-8806-2776-51CE-65E25973CF06}"/>
              </a:ext>
            </a:extLst>
          </p:cNvPr>
          <p:cNvSpPr txBox="1"/>
          <p:nvPr/>
        </p:nvSpPr>
        <p:spPr>
          <a:xfrm>
            <a:off x="3414919" y="1929848"/>
            <a:ext cx="5729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Médiane = 194,5 mm</a:t>
            </a:r>
          </a:p>
          <a:p>
            <a:endParaRPr lang="fr-FR" b="1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019FBA-DD16-25F0-7255-C20FE3C5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4" y="1929848"/>
            <a:ext cx="2819400" cy="4086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E06EA9-4143-292A-4533-EA516478F8D2}"/>
              </a:ext>
            </a:extLst>
          </p:cNvPr>
          <p:cNvSpPr txBox="1"/>
          <p:nvPr/>
        </p:nvSpPr>
        <p:spPr>
          <a:xfrm>
            <a:off x="3414919" y="1929848"/>
            <a:ext cx="57290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Effectif : N = 12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Médiane = 194,5 mm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Quartiles =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Etendue = 76 mm</a:t>
            </a:r>
          </a:p>
          <a:p>
            <a:r>
              <a:rPr lang="fr-FR" sz="2400" dirty="0">
                <a:latin typeface="+mj-lt"/>
              </a:rPr>
              <a:t> </a:t>
            </a:r>
          </a:p>
          <a:p>
            <a:endParaRPr lang="fr-FR" b="1" dirty="0"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6461A2-639A-DC73-83A1-377DDD2B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74" y="3326296"/>
            <a:ext cx="3542086" cy="523461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7E2FBA3-A753-5967-9B7D-5DA32F4EB0A1}"/>
              </a:ext>
            </a:extLst>
          </p:cNvPr>
          <p:cNvCxnSpPr>
            <a:cxnSpLocks/>
          </p:cNvCxnSpPr>
          <p:nvPr/>
        </p:nvCxnSpPr>
        <p:spPr>
          <a:xfrm>
            <a:off x="3067464" y="2668512"/>
            <a:ext cx="0" cy="297338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01056A-5FA5-954A-3EAC-456ABCC6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18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0516FD-2777-915D-EF51-600578B4C0CA}"/>
              </a:ext>
            </a:extLst>
          </p:cNvPr>
          <p:cNvSpPr txBox="1"/>
          <p:nvPr/>
        </p:nvSpPr>
        <p:spPr>
          <a:xfrm>
            <a:off x="3542057" y="4821441"/>
            <a:ext cx="497329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L’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étendue 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est la différence entre le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maximum 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(=quantile à 100%) et le </a:t>
            </a:r>
            <a:r>
              <a:rPr lang="fr-FR" sz="2400" b="1" dirty="0">
                <a:solidFill>
                  <a:prstClr val="black"/>
                </a:solidFill>
                <a:latin typeface="+mj-lt"/>
              </a:rPr>
              <a:t>minimum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 (=quantile à 0%)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2F5E66-78B5-670E-AE68-3BFCEDD6DA0B}"/>
              </a:ext>
            </a:extLst>
          </p:cNvPr>
          <p:cNvSpPr txBox="1"/>
          <p:nvPr/>
        </p:nvSpPr>
        <p:spPr>
          <a:xfrm>
            <a:off x="1657764" y="431272"/>
            <a:ext cx="58284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</a:rPr>
              <a:t>Quelques indicateurs utiles pour décrire simplement une variable aléatoire</a:t>
            </a:r>
          </a:p>
        </p:txBody>
      </p:sp>
    </p:spTree>
    <p:extLst>
      <p:ext uri="{BB962C8B-B14F-4D97-AF65-F5344CB8AC3E}">
        <p14:creationId xmlns:p14="http://schemas.microsoft.com/office/powerpoint/2010/main" val="342693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5E06EA9-4143-292A-4533-EA516478F8D2}"/>
              </a:ext>
            </a:extLst>
          </p:cNvPr>
          <p:cNvSpPr txBox="1"/>
          <p:nvPr/>
        </p:nvSpPr>
        <p:spPr>
          <a:xfrm>
            <a:off x="1020002" y="520290"/>
            <a:ext cx="78759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+mj-lt"/>
              </a:rPr>
              <a:t>Effectif :</a:t>
            </a:r>
            <a:r>
              <a:rPr lang="fr-FR" sz="2400" dirty="0">
                <a:latin typeface="+mj-lt"/>
              </a:rPr>
              <a:t> nombre d’individus dans l’échantillon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b="1" dirty="0">
                <a:latin typeface="+mj-lt"/>
              </a:rPr>
              <a:t>Médiane :</a:t>
            </a:r>
            <a:r>
              <a:rPr lang="fr-FR" sz="2400" dirty="0">
                <a:latin typeface="+mj-lt"/>
              </a:rPr>
              <a:t> valeur d’une variable qui divise l’échantillon en deux groupes d’individus d’effectifs égaux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b="1" dirty="0">
                <a:latin typeface="+mj-lt"/>
              </a:rPr>
              <a:t>Quantiles : </a:t>
            </a:r>
            <a:r>
              <a:rPr lang="fr-FR" sz="2400" dirty="0">
                <a:latin typeface="+mj-lt"/>
              </a:rPr>
              <a:t>valeurs d’une variable qui sépare l’échantillon en k fractions d’effectifs égaux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b="1" dirty="0">
                <a:latin typeface="+mj-lt"/>
              </a:rPr>
              <a:t>Etendue :</a:t>
            </a:r>
            <a:r>
              <a:rPr lang="fr-FR" sz="2400" dirty="0">
                <a:latin typeface="+mj-lt"/>
              </a:rPr>
              <a:t> différence entre le maximum et le minimum d’une variable</a:t>
            </a:r>
          </a:p>
          <a:p>
            <a:r>
              <a:rPr lang="fr-FR" sz="2400" dirty="0">
                <a:latin typeface="+mj-lt"/>
              </a:rPr>
              <a:t> </a:t>
            </a:r>
          </a:p>
          <a:p>
            <a:endParaRPr lang="fr-FR" b="1" dirty="0">
              <a:latin typeface="+mj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9B5270-7C9C-0607-4CE5-34AC3B0E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19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D20C67-D280-6A95-1623-46870C8CFB3F}"/>
              </a:ext>
            </a:extLst>
          </p:cNvPr>
          <p:cNvSpPr txBox="1"/>
          <p:nvPr/>
        </p:nvSpPr>
        <p:spPr>
          <a:xfrm>
            <a:off x="2003563" y="4833004"/>
            <a:ext cx="548308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Ces descripteurs ne font aucune hypothèse sur le jeu de données : ils sont </a:t>
            </a:r>
          </a:p>
          <a:p>
            <a:pPr algn="ctr"/>
            <a:r>
              <a:rPr lang="fr-FR" sz="2400" b="1" dirty="0">
                <a:latin typeface="+mj-lt"/>
              </a:rPr>
              <a:t>« non paramétriques »</a:t>
            </a:r>
          </a:p>
        </p:txBody>
      </p:sp>
    </p:spTree>
    <p:extLst>
      <p:ext uri="{BB962C8B-B14F-4D97-AF65-F5344CB8AC3E}">
        <p14:creationId xmlns:p14="http://schemas.microsoft.com/office/powerpoint/2010/main" val="78726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17855" y="974037"/>
            <a:ext cx="49397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+mj-lt"/>
              </a:rPr>
              <a:t>On cherche à détecter la présence de couleuvres vipérines dans les </a:t>
            </a:r>
            <a:r>
              <a:rPr lang="fr-FR" sz="2000" dirty="0" err="1">
                <a:latin typeface="+mj-lt"/>
              </a:rPr>
              <a:t>lavognes</a:t>
            </a:r>
            <a:r>
              <a:rPr lang="fr-FR" sz="2000" dirty="0">
                <a:latin typeface="+mj-lt"/>
              </a:rPr>
              <a:t> des Cévennes à partir d’ADN environnemental. Il y a une couleuvre pour 100 mares.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Votre méthode d’extraction de l’ADN environnemental produit </a:t>
            </a:r>
            <a:r>
              <a:rPr lang="fr-FR" sz="2000" b="1" dirty="0">
                <a:latin typeface="+mj-lt"/>
              </a:rPr>
              <a:t>5% de faux positifs</a:t>
            </a:r>
            <a:r>
              <a:rPr lang="fr-FR" sz="2000" dirty="0">
                <a:latin typeface="+mj-lt"/>
              </a:rPr>
              <a:t>, mais ne fait pas de faux négatifs : s’il y a une couleuvre, elle sera forcément détectée.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Vous échantillonnez une mare, l’ADN environnemental vous renvoie un test positif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b="1" dirty="0">
                <a:latin typeface="+mj-lt"/>
              </a:rPr>
              <a:t>Quelle est la probabilité qu’il y ait une couleuvre dans votre mare?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81" y="857520"/>
            <a:ext cx="3428640" cy="51618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032F2C-F9B2-EBE7-17D7-3A937457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3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B094DD4-090C-52BA-814F-8CFC07FB2186}"/>
              </a:ext>
            </a:extLst>
          </p:cNvPr>
          <p:cNvSpPr txBox="1"/>
          <p:nvPr/>
        </p:nvSpPr>
        <p:spPr>
          <a:xfrm>
            <a:off x="590958" y="3075057"/>
            <a:ext cx="855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u="sng" dirty="0">
                <a:latin typeface="+mj-lt"/>
              </a:rPr>
              <a:t>Modéliser la distribution d’une variable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26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94B358-F296-F2E0-B4FD-74500743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67" y="1025835"/>
            <a:ext cx="7189550" cy="480632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D922781-B67A-5B3E-454C-FF0A3E41AD92}"/>
              </a:ext>
            </a:extLst>
          </p:cNvPr>
          <p:cNvCxnSpPr/>
          <p:nvPr/>
        </p:nvCxnSpPr>
        <p:spPr>
          <a:xfrm flipH="1">
            <a:off x="872167" y="4081670"/>
            <a:ext cx="71895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DE050C8-9FAD-6FCA-6A8D-D000AA2B2C40}"/>
              </a:ext>
            </a:extLst>
          </p:cNvPr>
          <p:cNvCxnSpPr>
            <a:cxnSpLocks/>
          </p:cNvCxnSpPr>
          <p:nvPr/>
        </p:nvCxnSpPr>
        <p:spPr>
          <a:xfrm flipH="1" flipV="1">
            <a:off x="4055165" y="4081670"/>
            <a:ext cx="3843131" cy="14444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AD6A55-27A9-F29F-2DB0-4C3BDD79630E}"/>
              </a:ext>
            </a:extLst>
          </p:cNvPr>
          <p:cNvCxnSpPr>
            <a:cxnSpLocks/>
          </p:cNvCxnSpPr>
          <p:nvPr/>
        </p:nvCxnSpPr>
        <p:spPr>
          <a:xfrm flipH="1">
            <a:off x="2054087" y="4081669"/>
            <a:ext cx="2001078" cy="17504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0CE508F-4F41-0BB3-5BB4-A36B52946FCD}"/>
              </a:ext>
            </a:extLst>
          </p:cNvPr>
          <p:cNvCxnSpPr>
            <a:cxnSpLocks/>
          </p:cNvCxnSpPr>
          <p:nvPr/>
        </p:nvCxnSpPr>
        <p:spPr>
          <a:xfrm flipH="1">
            <a:off x="3949148" y="1678504"/>
            <a:ext cx="4112569" cy="24031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3664419-905B-56CA-EB90-BF413FF0E85E}"/>
              </a:ext>
            </a:extLst>
          </p:cNvPr>
          <p:cNvCxnSpPr>
            <a:cxnSpLocks/>
          </p:cNvCxnSpPr>
          <p:nvPr/>
        </p:nvCxnSpPr>
        <p:spPr>
          <a:xfrm>
            <a:off x="1696278" y="874643"/>
            <a:ext cx="2332383" cy="32070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3A9A553-C2B8-FC16-A955-4A9B1A524F2B}"/>
              </a:ext>
            </a:extLst>
          </p:cNvPr>
          <p:cNvCxnSpPr>
            <a:cxnSpLocks/>
          </p:cNvCxnSpPr>
          <p:nvPr/>
        </p:nvCxnSpPr>
        <p:spPr>
          <a:xfrm flipH="1">
            <a:off x="2383177" y="1025834"/>
            <a:ext cx="561003" cy="41536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1BF2E7D-AF7E-0924-88E0-10A730CADD4A}"/>
              </a:ext>
            </a:extLst>
          </p:cNvPr>
          <p:cNvCxnSpPr>
            <a:cxnSpLocks/>
          </p:cNvCxnSpPr>
          <p:nvPr/>
        </p:nvCxnSpPr>
        <p:spPr>
          <a:xfrm flipH="1">
            <a:off x="2862469" y="1025833"/>
            <a:ext cx="768610" cy="393108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86A4EEA-E70C-259C-C3FA-ADE29447B9DC}"/>
              </a:ext>
            </a:extLst>
          </p:cNvPr>
          <p:cNvCxnSpPr>
            <a:cxnSpLocks/>
          </p:cNvCxnSpPr>
          <p:nvPr/>
        </p:nvCxnSpPr>
        <p:spPr>
          <a:xfrm>
            <a:off x="6771861" y="874643"/>
            <a:ext cx="218661" cy="39006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BDF6487-D117-3820-0B5E-85F2D7DBB12B}"/>
              </a:ext>
            </a:extLst>
          </p:cNvPr>
          <p:cNvCxnSpPr>
            <a:cxnSpLocks/>
          </p:cNvCxnSpPr>
          <p:nvPr/>
        </p:nvCxnSpPr>
        <p:spPr>
          <a:xfrm>
            <a:off x="5886196" y="609600"/>
            <a:ext cx="0" cy="38188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84814EF-7F6B-54BA-5383-B5BAC13BCFAE}"/>
              </a:ext>
            </a:extLst>
          </p:cNvPr>
          <p:cNvSpPr/>
          <p:nvPr/>
        </p:nvSpPr>
        <p:spPr>
          <a:xfrm>
            <a:off x="872167" y="1025833"/>
            <a:ext cx="7189541" cy="4806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4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22</a:t>
            </a:fld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D922781-B67A-5B3E-454C-FF0A3E41AD92}"/>
              </a:ext>
            </a:extLst>
          </p:cNvPr>
          <p:cNvCxnSpPr/>
          <p:nvPr/>
        </p:nvCxnSpPr>
        <p:spPr>
          <a:xfrm flipH="1">
            <a:off x="872167" y="4081670"/>
            <a:ext cx="7189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DE050C8-9FAD-6FCA-6A8D-D000AA2B2C40}"/>
              </a:ext>
            </a:extLst>
          </p:cNvPr>
          <p:cNvCxnSpPr>
            <a:cxnSpLocks/>
          </p:cNvCxnSpPr>
          <p:nvPr/>
        </p:nvCxnSpPr>
        <p:spPr>
          <a:xfrm flipH="1" flipV="1">
            <a:off x="4055165" y="4081670"/>
            <a:ext cx="3843131" cy="1444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AD6A55-27A9-F29F-2DB0-4C3BDD79630E}"/>
              </a:ext>
            </a:extLst>
          </p:cNvPr>
          <p:cNvCxnSpPr>
            <a:cxnSpLocks/>
          </p:cNvCxnSpPr>
          <p:nvPr/>
        </p:nvCxnSpPr>
        <p:spPr>
          <a:xfrm flipH="1">
            <a:off x="2054087" y="4081669"/>
            <a:ext cx="2001078" cy="17504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0CE508F-4F41-0BB3-5BB4-A36B52946FCD}"/>
              </a:ext>
            </a:extLst>
          </p:cNvPr>
          <p:cNvCxnSpPr>
            <a:cxnSpLocks/>
          </p:cNvCxnSpPr>
          <p:nvPr/>
        </p:nvCxnSpPr>
        <p:spPr>
          <a:xfrm flipH="1">
            <a:off x="3949148" y="1678504"/>
            <a:ext cx="4112569" cy="24031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3664419-905B-56CA-EB90-BF413FF0E85E}"/>
              </a:ext>
            </a:extLst>
          </p:cNvPr>
          <p:cNvCxnSpPr>
            <a:cxnSpLocks/>
          </p:cNvCxnSpPr>
          <p:nvPr/>
        </p:nvCxnSpPr>
        <p:spPr>
          <a:xfrm>
            <a:off x="1828800" y="1025833"/>
            <a:ext cx="2199861" cy="3055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3A9A553-C2B8-FC16-A955-4A9B1A524F2B}"/>
              </a:ext>
            </a:extLst>
          </p:cNvPr>
          <p:cNvCxnSpPr>
            <a:cxnSpLocks/>
          </p:cNvCxnSpPr>
          <p:nvPr/>
        </p:nvCxnSpPr>
        <p:spPr>
          <a:xfrm flipH="1">
            <a:off x="2383177" y="1025834"/>
            <a:ext cx="561003" cy="4153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1BF2E7D-AF7E-0924-88E0-10A730CADD4A}"/>
              </a:ext>
            </a:extLst>
          </p:cNvPr>
          <p:cNvCxnSpPr>
            <a:cxnSpLocks/>
          </p:cNvCxnSpPr>
          <p:nvPr/>
        </p:nvCxnSpPr>
        <p:spPr>
          <a:xfrm flipH="1">
            <a:off x="2862469" y="1025833"/>
            <a:ext cx="768610" cy="393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86A4EEA-E70C-259C-C3FA-ADE29447B9DC}"/>
              </a:ext>
            </a:extLst>
          </p:cNvPr>
          <p:cNvCxnSpPr>
            <a:cxnSpLocks/>
          </p:cNvCxnSpPr>
          <p:nvPr/>
        </p:nvCxnSpPr>
        <p:spPr>
          <a:xfrm>
            <a:off x="6781800" y="1025833"/>
            <a:ext cx="208722" cy="3749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BDF6487-D117-3820-0B5E-85F2D7DBB12B}"/>
              </a:ext>
            </a:extLst>
          </p:cNvPr>
          <p:cNvCxnSpPr>
            <a:cxnSpLocks/>
          </p:cNvCxnSpPr>
          <p:nvPr/>
        </p:nvCxnSpPr>
        <p:spPr>
          <a:xfrm>
            <a:off x="5886196" y="1025833"/>
            <a:ext cx="0" cy="3402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FCE2B88-C0EA-575B-5A63-63D8E0A7B5AE}"/>
              </a:ext>
            </a:extLst>
          </p:cNvPr>
          <p:cNvSpPr/>
          <p:nvPr/>
        </p:nvSpPr>
        <p:spPr>
          <a:xfrm>
            <a:off x="872167" y="1025833"/>
            <a:ext cx="7189541" cy="4806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88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15D5D2-F8E3-E8AE-8230-79ACF1757DB8}"/>
              </a:ext>
            </a:extLst>
          </p:cNvPr>
          <p:cNvSpPr txBox="1"/>
          <p:nvPr/>
        </p:nvSpPr>
        <p:spPr>
          <a:xfrm>
            <a:off x="715617" y="123160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Un modèle est une </a:t>
            </a:r>
            <a:r>
              <a:rPr lang="fr-FR" sz="2400" b="1" dirty="0">
                <a:latin typeface="+mj-lt"/>
              </a:rPr>
              <a:t>représentation simplifiée </a:t>
            </a:r>
            <a:r>
              <a:rPr lang="fr-FR" sz="2400" dirty="0">
                <a:latin typeface="+mj-lt"/>
              </a:rPr>
              <a:t>de la variabilité d’un jeu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192999-999B-20DC-6DE1-83E9B1011CBC}"/>
              </a:ext>
            </a:extLst>
          </p:cNvPr>
          <p:cNvSpPr txBox="1"/>
          <p:nvPr/>
        </p:nvSpPr>
        <p:spPr>
          <a:xfrm>
            <a:off x="609600" y="2617304"/>
            <a:ext cx="8309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Un modèle statistique sépare la variabilité des données expliquée par un </a:t>
            </a:r>
            <a:r>
              <a:rPr lang="fr-FR" sz="2400" b="1" dirty="0">
                <a:latin typeface="+mj-lt"/>
              </a:rPr>
              <a:t>processus d’intérêt </a:t>
            </a:r>
            <a:r>
              <a:rPr lang="fr-FR" sz="2400" dirty="0">
                <a:latin typeface="+mj-lt"/>
              </a:rPr>
              <a:t>(l’hypothèse) de la </a:t>
            </a:r>
            <a:r>
              <a:rPr lang="fr-FR" sz="2400" b="1" dirty="0">
                <a:latin typeface="+mj-lt"/>
              </a:rPr>
              <a:t>variabilité non expliquée </a:t>
            </a:r>
            <a:r>
              <a:rPr lang="fr-FR" sz="2400" dirty="0">
                <a:latin typeface="+mj-lt"/>
              </a:rPr>
              <a:t>par ce processus (l’erreur ou résidu)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7E29EB-BE81-C4D1-9A15-F251592AFADE}"/>
              </a:ext>
            </a:extLst>
          </p:cNvPr>
          <p:cNvSpPr txBox="1"/>
          <p:nvPr/>
        </p:nvSpPr>
        <p:spPr>
          <a:xfrm>
            <a:off x="609600" y="4426071"/>
            <a:ext cx="771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L’objectif du modélisateur est de trouver le meilleur compromis possible entre la </a:t>
            </a:r>
            <a:r>
              <a:rPr lang="fr-FR" sz="2400" b="1" dirty="0">
                <a:latin typeface="+mj-lt"/>
              </a:rPr>
              <a:t>parcimonie </a:t>
            </a:r>
            <a:r>
              <a:rPr lang="fr-FR" sz="2400" dirty="0">
                <a:latin typeface="+mj-lt"/>
              </a:rPr>
              <a:t>du modèle et son </a:t>
            </a:r>
            <a:r>
              <a:rPr lang="fr-FR" sz="2400" b="1" dirty="0">
                <a:latin typeface="+mj-lt"/>
              </a:rPr>
              <a:t>ajustement </a:t>
            </a:r>
            <a:r>
              <a:rPr lang="fr-FR" sz="2400" dirty="0">
                <a:latin typeface="+mj-lt"/>
              </a:rPr>
              <a:t>aux données</a:t>
            </a:r>
          </a:p>
        </p:txBody>
      </p:sp>
    </p:spTree>
    <p:extLst>
      <p:ext uri="{BB962C8B-B14F-4D97-AF65-F5344CB8AC3E}">
        <p14:creationId xmlns:p14="http://schemas.microsoft.com/office/powerpoint/2010/main" val="33869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15D5D2-F8E3-E8AE-8230-79ACF1757DB8}"/>
              </a:ext>
            </a:extLst>
          </p:cNvPr>
          <p:cNvSpPr txBox="1"/>
          <p:nvPr/>
        </p:nvSpPr>
        <p:spPr>
          <a:xfrm>
            <a:off x="6217754" y="4197626"/>
            <a:ext cx="200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Prédire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192999-999B-20DC-6DE1-83E9B1011CBC}"/>
              </a:ext>
            </a:extLst>
          </p:cNvPr>
          <p:cNvSpPr txBox="1"/>
          <p:nvPr/>
        </p:nvSpPr>
        <p:spPr>
          <a:xfrm>
            <a:off x="6217754" y="2237728"/>
            <a:ext cx="136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Décrire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7E29EB-BE81-C4D1-9A15-F251592AFADE}"/>
              </a:ext>
            </a:extLst>
          </p:cNvPr>
          <p:cNvSpPr txBox="1"/>
          <p:nvPr/>
        </p:nvSpPr>
        <p:spPr>
          <a:xfrm>
            <a:off x="6217754" y="3234956"/>
            <a:ext cx="16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Expliquer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9744E3-B66A-D276-09D9-41B7D26B4DD4}"/>
              </a:ext>
            </a:extLst>
          </p:cNvPr>
          <p:cNvSpPr txBox="1"/>
          <p:nvPr/>
        </p:nvSpPr>
        <p:spPr>
          <a:xfrm>
            <a:off x="3840642" y="3272135"/>
            <a:ext cx="136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latin typeface="+mj-lt"/>
              </a:rPr>
              <a:t>Modèle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D86D0A3-91F7-F237-08E7-A7E75427058C}"/>
              </a:ext>
            </a:extLst>
          </p:cNvPr>
          <p:cNvCxnSpPr/>
          <p:nvPr/>
        </p:nvCxnSpPr>
        <p:spPr>
          <a:xfrm flipV="1">
            <a:off x="5035823" y="2557671"/>
            <a:ext cx="1046922" cy="95415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D189D9-2524-3F60-0A95-C7BE89CE0E9B}"/>
              </a:ext>
            </a:extLst>
          </p:cNvPr>
          <p:cNvCxnSpPr>
            <a:cxnSpLocks/>
          </p:cNvCxnSpPr>
          <p:nvPr/>
        </p:nvCxnSpPr>
        <p:spPr>
          <a:xfrm>
            <a:off x="5120720" y="3511827"/>
            <a:ext cx="96202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4AAFDB1-94D9-E0B0-7F86-D94D5746F105}"/>
              </a:ext>
            </a:extLst>
          </p:cNvPr>
          <p:cNvCxnSpPr>
            <a:cxnSpLocks/>
          </p:cNvCxnSpPr>
          <p:nvPr/>
        </p:nvCxnSpPr>
        <p:spPr>
          <a:xfrm>
            <a:off x="5035823" y="3511827"/>
            <a:ext cx="1046922" cy="89925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93DDE01-1286-2E6C-D003-211C1708499A}"/>
              </a:ext>
            </a:extLst>
          </p:cNvPr>
          <p:cNvCxnSpPr/>
          <p:nvPr/>
        </p:nvCxnSpPr>
        <p:spPr>
          <a:xfrm flipV="1">
            <a:off x="2693087" y="3709873"/>
            <a:ext cx="1046922" cy="95415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451661E-CB51-7122-F0B7-D2588633D40F}"/>
              </a:ext>
            </a:extLst>
          </p:cNvPr>
          <p:cNvCxnSpPr>
            <a:cxnSpLocks/>
          </p:cNvCxnSpPr>
          <p:nvPr/>
        </p:nvCxnSpPr>
        <p:spPr>
          <a:xfrm>
            <a:off x="2762039" y="3544958"/>
            <a:ext cx="96202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02942A5-BAE3-527A-3886-46657DB2FAC9}"/>
              </a:ext>
            </a:extLst>
          </p:cNvPr>
          <p:cNvCxnSpPr>
            <a:cxnSpLocks/>
          </p:cNvCxnSpPr>
          <p:nvPr/>
        </p:nvCxnSpPr>
        <p:spPr>
          <a:xfrm>
            <a:off x="2677142" y="2466671"/>
            <a:ext cx="1046922" cy="89925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2DBBF06-3246-CD25-A686-7DEF02BE8813}"/>
              </a:ext>
            </a:extLst>
          </p:cNvPr>
          <p:cNvSpPr txBox="1"/>
          <p:nvPr/>
        </p:nvSpPr>
        <p:spPr>
          <a:xfrm>
            <a:off x="925574" y="4428458"/>
            <a:ext cx="200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B97910-403F-DD82-1947-F875662DF1A8}"/>
              </a:ext>
            </a:extLst>
          </p:cNvPr>
          <p:cNvSpPr txBox="1"/>
          <p:nvPr/>
        </p:nvSpPr>
        <p:spPr>
          <a:xfrm>
            <a:off x="755371" y="2019816"/>
            <a:ext cx="178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Hypothèse biologique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9A87CA-97AD-F2B6-2C0D-140B9F24400D}"/>
              </a:ext>
            </a:extLst>
          </p:cNvPr>
          <p:cNvSpPr txBox="1"/>
          <p:nvPr/>
        </p:nvSpPr>
        <p:spPr>
          <a:xfrm>
            <a:off x="912116" y="3144694"/>
            <a:ext cx="163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Hypothèse statistique</a:t>
            </a:r>
          </a:p>
        </p:txBody>
      </p:sp>
    </p:spTree>
    <p:extLst>
      <p:ext uri="{BB962C8B-B14F-4D97-AF65-F5344CB8AC3E}">
        <p14:creationId xmlns:p14="http://schemas.microsoft.com/office/powerpoint/2010/main" val="102595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B59AE9-D291-C569-D856-BAE8928F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D13CE1-743A-9788-AB9C-106C0C5FB253}"/>
              </a:ext>
            </a:extLst>
          </p:cNvPr>
          <p:cNvSpPr txBox="1"/>
          <p:nvPr/>
        </p:nvSpPr>
        <p:spPr>
          <a:xfrm>
            <a:off x="991546" y="27383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Modéliser la hauteur des arbres de notre peuplement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03BD37-3320-1DF9-0D46-4F58FB69B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1327218"/>
            <a:ext cx="4649051" cy="47952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062E761-754D-00D6-243C-91D0B9DFB247}"/>
              </a:ext>
            </a:extLst>
          </p:cNvPr>
          <p:cNvSpPr txBox="1"/>
          <p:nvPr/>
        </p:nvSpPr>
        <p:spPr>
          <a:xfrm>
            <a:off x="4412974" y="1934817"/>
            <a:ext cx="45189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On cherche à </a:t>
            </a:r>
            <a:r>
              <a:rPr lang="fr-FR" sz="2400" b="1" dirty="0">
                <a:latin typeface="+mj-lt"/>
              </a:rPr>
              <a:t>décrire</a:t>
            </a:r>
            <a:r>
              <a:rPr lang="fr-FR" sz="2400" dirty="0">
                <a:latin typeface="+mj-lt"/>
              </a:rPr>
              <a:t> simplement les caractéristiques de notre peuplement forestier à partir de 384 mesures de hauteurs d’arbres.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i="1" dirty="0">
                <a:latin typeface="+mj-lt"/>
              </a:rPr>
              <a:t>Population ? Echantillon ? Individu ? Variable ? </a:t>
            </a:r>
          </a:p>
          <a:p>
            <a:pPr algn="just"/>
            <a:endParaRPr lang="fr-F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135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F02458-C9F0-E81E-4094-6AA3D83B2CA4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L’idée de loi paramétrique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551E0E-AAF9-702B-4523-729CA1894F49}"/>
              </a:ext>
            </a:extLst>
          </p:cNvPr>
          <p:cNvSpPr txBox="1"/>
          <p:nvPr/>
        </p:nvSpPr>
        <p:spPr>
          <a:xfrm>
            <a:off x="1099932" y="1081614"/>
            <a:ext cx="7282990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Des équations mathématiques, dites </a:t>
            </a:r>
            <a:r>
              <a:rPr lang="fr-FR" sz="2400" b="1" dirty="0">
                <a:latin typeface="+mj-lt"/>
              </a:rPr>
              <a:t>lois paramétriques</a:t>
            </a:r>
            <a:r>
              <a:rPr lang="fr-FR" sz="2400" dirty="0">
                <a:latin typeface="+mj-lt"/>
              </a:rPr>
              <a:t>, décrivent la distribution théorique de variables aléatoires à partir de </a:t>
            </a:r>
            <a:r>
              <a:rPr lang="fr-FR" sz="2400" b="1" dirty="0">
                <a:latin typeface="+mj-lt"/>
              </a:rPr>
              <a:t>jeux de paramètres</a:t>
            </a:r>
            <a:r>
              <a:rPr lang="fr-FR" sz="2400" dirty="0">
                <a:latin typeface="+mj-lt"/>
              </a:rPr>
              <a:t>. </a:t>
            </a:r>
          </a:p>
          <a:p>
            <a:pPr algn="just"/>
            <a:endParaRPr lang="fr-FR" sz="2400" b="1" dirty="0">
              <a:latin typeface="+mj-lt"/>
            </a:endParaRPr>
          </a:p>
          <a:p>
            <a:pPr algn="just"/>
            <a:r>
              <a:rPr lang="fr-FR" sz="2400" dirty="0">
                <a:latin typeface="+mj-lt"/>
              </a:rPr>
              <a:t>Une loi paramétrique est caractérisée par une </a:t>
            </a:r>
            <a:r>
              <a:rPr lang="fr-FR" sz="2400" b="1" dirty="0">
                <a:latin typeface="+mj-lt"/>
              </a:rPr>
              <a:t>espérance</a:t>
            </a:r>
            <a:r>
              <a:rPr lang="fr-FR" sz="2400" dirty="0">
                <a:latin typeface="+mj-lt"/>
              </a:rPr>
              <a:t> (ou tendance centrale) et une </a:t>
            </a:r>
            <a:r>
              <a:rPr lang="fr-FR" sz="2400" b="1" dirty="0">
                <a:latin typeface="+mj-lt"/>
              </a:rPr>
              <a:t>dispersion</a:t>
            </a:r>
            <a:r>
              <a:rPr lang="fr-FR" sz="2400" dirty="0">
                <a:latin typeface="+mj-lt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2EAECE-0EF2-6822-DC10-0204EA239A15}"/>
              </a:ext>
            </a:extLst>
          </p:cNvPr>
          <p:cNvSpPr txBox="1"/>
          <p:nvPr/>
        </p:nvSpPr>
        <p:spPr>
          <a:xfrm>
            <a:off x="2588079" y="4891627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quantitative, qualitative?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continue, discrète?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bornée, non bornée?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symétrique, asymétrique?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4F0CE-7184-CA73-8DD9-706B630C00A2}"/>
              </a:ext>
            </a:extLst>
          </p:cNvPr>
          <p:cNvSpPr txBox="1"/>
          <p:nvPr/>
        </p:nvSpPr>
        <p:spPr>
          <a:xfrm>
            <a:off x="979243" y="3819423"/>
            <a:ext cx="728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Le choix d’une loi paramétrique pour modéliser une variable aléatoire dépend de sa structure : </a:t>
            </a:r>
          </a:p>
        </p:txBody>
      </p:sp>
    </p:spTree>
    <p:extLst>
      <p:ext uri="{BB962C8B-B14F-4D97-AF65-F5344CB8AC3E}">
        <p14:creationId xmlns:p14="http://schemas.microsoft.com/office/powerpoint/2010/main" val="200547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551E0E-AAF9-702B-4523-729CA1894F49}"/>
              </a:ext>
            </a:extLst>
          </p:cNvPr>
          <p:cNvSpPr txBox="1"/>
          <p:nvPr/>
        </p:nvSpPr>
        <p:spPr>
          <a:xfrm>
            <a:off x="5314123" y="1331932"/>
            <a:ext cx="38298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Nos hauteurs d’arbres : 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dirty="0">
                <a:latin typeface="+mj-lt"/>
              </a:rPr>
              <a:t>- variable quantitative</a:t>
            </a:r>
          </a:p>
          <a:p>
            <a:pPr algn="just"/>
            <a:r>
              <a:rPr lang="fr-FR" sz="2400" dirty="0">
                <a:latin typeface="+mj-lt"/>
              </a:rPr>
              <a:t>- continue</a:t>
            </a:r>
          </a:p>
          <a:p>
            <a:pPr algn="just"/>
            <a:r>
              <a:rPr lang="fr-FR" sz="2400" dirty="0">
                <a:latin typeface="+mj-lt"/>
              </a:rPr>
              <a:t>- non bornée</a:t>
            </a:r>
          </a:p>
          <a:p>
            <a:pPr algn="just"/>
            <a:r>
              <a:rPr lang="fr-FR" sz="2400" dirty="0">
                <a:latin typeface="+mj-lt"/>
              </a:rPr>
              <a:t>- symétrique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dirty="0">
                <a:latin typeface="+mj-lt"/>
              </a:rPr>
              <a:t>La loi la plus simple pour décrire une telle variable est la </a:t>
            </a:r>
            <a:r>
              <a:rPr lang="fr-FR" sz="2400" b="1" dirty="0">
                <a:latin typeface="+mj-lt"/>
              </a:rPr>
              <a:t>loi Normale </a:t>
            </a:r>
            <a:r>
              <a:rPr lang="fr-FR" sz="2400" dirty="0">
                <a:latin typeface="+mj-lt"/>
              </a:rPr>
              <a:t>(= loi gaussienne ou loi de Gauss)</a:t>
            </a:r>
          </a:p>
          <a:p>
            <a:pPr algn="just"/>
            <a:r>
              <a:rPr lang="fr-FR" sz="2400" dirty="0">
                <a:latin typeface="+mj-lt"/>
              </a:rPr>
              <a:t> </a:t>
            </a:r>
            <a:endParaRPr lang="fr-FR" sz="2400" b="1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B55C58-5DEC-B735-0B30-E07A88AD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58058EB-4EEA-FCC1-9556-62613CB4713B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L’idée de loi paramétrique</a:t>
            </a:r>
          </a:p>
        </p:txBody>
      </p:sp>
    </p:spTree>
    <p:extLst>
      <p:ext uri="{BB962C8B-B14F-4D97-AF65-F5344CB8AC3E}">
        <p14:creationId xmlns:p14="http://schemas.microsoft.com/office/powerpoint/2010/main" val="184911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551E0E-AAF9-702B-4523-729CA1894F49}"/>
                  </a:ext>
                </a:extLst>
              </p:cNvPr>
              <p:cNvSpPr txBox="1"/>
              <p:nvPr/>
            </p:nvSpPr>
            <p:spPr>
              <a:xfrm>
                <a:off x="5159029" y="3696957"/>
                <a:ext cx="38298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r>
                  <a:rPr lang="fr-FR" sz="2400" dirty="0">
                    <a:latin typeface="+mj-lt"/>
                  </a:rPr>
                  <a:t>La courbe rouge montre la loi normale décrite par les paramètres estimés : quels sont-ils?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551E0E-AAF9-702B-4523-729CA1894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29" y="3696957"/>
                <a:ext cx="3829878" cy="2308324"/>
              </a:xfrm>
              <a:prstGeom prst="rect">
                <a:avLst/>
              </a:prstGeom>
              <a:blipFill>
                <a:blip r:embed="rId3"/>
                <a:stretch>
                  <a:fillRect l="-2385" r="-2385" b="-5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6AB55C58-5DEC-B735-0B30-E07A88ADE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03BDEF2-E846-D730-F4F2-5D64F4423EFC}"/>
              </a:ext>
            </a:extLst>
          </p:cNvPr>
          <p:cNvSpPr txBox="1"/>
          <p:nvPr/>
        </p:nvSpPr>
        <p:spPr>
          <a:xfrm>
            <a:off x="523460" y="440469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L’idée de loi paramétrique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1AB57E-CB6A-A395-D3DB-279FF2760B5B}"/>
              </a:ext>
            </a:extLst>
          </p:cNvPr>
          <p:cNvSpPr txBox="1"/>
          <p:nvPr/>
        </p:nvSpPr>
        <p:spPr>
          <a:xfrm>
            <a:off x="4963885" y="1776227"/>
            <a:ext cx="40415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loi normale est décrite par un paramètre de </a:t>
            </a:r>
            <a:r>
              <a:rPr lang="fr-FR" sz="2400" b="1" dirty="0">
                <a:latin typeface="+mj-lt"/>
              </a:rPr>
              <a:t>tendance centrale</a:t>
            </a:r>
            <a:r>
              <a:rPr lang="fr-FR" sz="2400" dirty="0">
                <a:latin typeface="+mj-lt"/>
              </a:rPr>
              <a:t> et un paramètre de </a:t>
            </a:r>
            <a:r>
              <a:rPr lang="fr-FR" sz="2400" b="1" dirty="0">
                <a:latin typeface="+mj-lt"/>
              </a:rPr>
              <a:t>dispersion</a:t>
            </a:r>
            <a:r>
              <a:rPr lang="fr-FR" sz="2400" dirty="0">
                <a:latin typeface="+mj-lt"/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22831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F02458-C9F0-E81E-4094-6AA3D83B2CA4}"/>
              </a:ext>
            </a:extLst>
          </p:cNvPr>
          <p:cNvSpPr txBox="1"/>
          <p:nvPr/>
        </p:nvSpPr>
        <p:spPr>
          <a:xfrm>
            <a:off x="802585" y="41285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la tendance centrale pour une loi normale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954F74-1C80-D848-1A6A-CC503EB3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1327218"/>
            <a:ext cx="4649051" cy="479528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9BBA65-1BF4-7C67-C91F-A36DFDAEB5C9}"/>
              </a:ext>
            </a:extLst>
          </p:cNvPr>
          <p:cNvSpPr txBox="1"/>
          <p:nvPr/>
        </p:nvSpPr>
        <p:spPr>
          <a:xfrm>
            <a:off x="5406887" y="2680957"/>
            <a:ext cx="3737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Une hypothèse simple : </a:t>
            </a:r>
          </a:p>
          <a:p>
            <a:pPr algn="just"/>
            <a:r>
              <a:rPr lang="fr-FR" sz="2400" i="1" dirty="0">
                <a:latin typeface="+mj-lt"/>
              </a:rPr>
              <a:t>la hauteur des arbres est constante</a:t>
            </a:r>
          </a:p>
          <a:p>
            <a:pPr algn="ctr"/>
            <a:endParaRPr lang="fr-FR" sz="2400" dirty="0">
              <a:latin typeface="+mj-lt"/>
            </a:endParaRPr>
          </a:p>
          <a:p>
            <a:pPr algn="ctr"/>
            <a:r>
              <a:rPr lang="fr-FR" sz="2400" b="1" dirty="0">
                <a:latin typeface="+mj-lt"/>
              </a:rPr>
              <a:t>H</a:t>
            </a:r>
            <a:r>
              <a:rPr lang="fr-FR" sz="2400" b="1" baseline="-25000" dirty="0">
                <a:latin typeface="+mj-lt"/>
              </a:rPr>
              <a:t>i</a:t>
            </a:r>
            <a:r>
              <a:rPr lang="fr-FR" sz="2400" b="1" dirty="0">
                <a:latin typeface="+mj-lt"/>
              </a:rPr>
              <a:t> = </a:t>
            </a:r>
            <a:r>
              <a:rPr lang="el-GR" sz="2400" b="1" dirty="0">
                <a:latin typeface="+mj-lt"/>
              </a:rPr>
              <a:t>μ</a:t>
            </a:r>
            <a:endParaRPr lang="fr-FR" sz="2400" b="1" dirty="0">
              <a:latin typeface="+mj-lt"/>
            </a:endParaRPr>
          </a:p>
          <a:p>
            <a:pPr algn="ctr"/>
            <a:endParaRPr lang="fr-F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31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44334" y="766732"/>
            <a:ext cx="513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Sur 100 mares testées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81" y="857520"/>
            <a:ext cx="3428640" cy="516188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E8EE17-4BDB-04D5-BD09-07B034B0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886E7E-1C1B-26E9-00C4-A4B03F85EB39}"/>
              </a:ext>
            </a:extLst>
          </p:cNvPr>
          <p:cNvSpPr txBox="1"/>
          <p:nvPr/>
        </p:nvSpPr>
        <p:spPr>
          <a:xfrm>
            <a:off x="244334" y="11942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Il y a 1 mare avec une couleuvre, donc elle est forcément positive à l’ADN environnemental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79B483-F167-1072-51A9-A0F6EDEED45B}"/>
              </a:ext>
            </a:extLst>
          </p:cNvPr>
          <p:cNvSpPr txBox="1"/>
          <p:nvPr/>
        </p:nvSpPr>
        <p:spPr>
          <a:xfrm>
            <a:off x="244334" y="193369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99 mares n’ont pas de couleuvre. Parmi ces 99, il y en a 5% (4,95) dont l’ADN environnemental est pourtant positif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8035F4-79CF-B2CD-040A-75E9A8110AF5}"/>
              </a:ext>
            </a:extLst>
          </p:cNvPr>
          <p:cNvSpPr txBox="1"/>
          <p:nvPr/>
        </p:nvSpPr>
        <p:spPr>
          <a:xfrm>
            <a:off x="244334" y="295578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Il y a donc au total 4,95+1 = 5,95 échantillons positifs / 100 mares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F2F0651-D1C0-D8AC-3A0D-5239DFE145C4}"/>
              </a:ext>
            </a:extLst>
          </p:cNvPr>
          <p:cNvSpPr txBox="1"/>
          <p:nvPr/>
        </p:nvSpPr>
        <p:spPr>
          <a:xfrm>
            <a:off x="244334" y="387345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dirty="0"/>
              <a:t>Parmi les 6 mares positives, il n’y a qu’une seule mare avec une couleuvre, soit 20%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A52728-30BA-8472-0EB3-9BDD9DD91E6E}"/>
              </a:ext>
            </a:extLst>
          </p:cNvPr>
          <p:cNvSpPr txBox="1"/>
          <p:nvPr/>
        </p:nvSpPr>
        <p:spPr>
          <a:xfrm>
            <a:off x="272171" y="474039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800" dirty="0"/>
          </a:p>
          <a:p>
            <a:r>
              <a:rPr lang="fr-FR" sz="1800" b="1" dirty="0"/>
              <a:t>La probabilité qu’il y ait une couleuvre sachant qu’on a un échantillon positif est de 20%</a:t>
            </a:r>
          </a:p>
        </p:txBody>
      </p:sp>
    </p:spTree>
    <p:extLst>
      <p:ext uri="{BB962C8B-B14F-4D97-AF65-F5344CB8AC3E}">
        <p14:creationId xmlns:p14="http://schemas.microsoft.com/office/powerpoint/2010/main" val="28961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954F74-1C80-D848-1A6A-CC503EB3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1327218"/>
            <a:ext cx="4649051" cy="479528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9BBA65-1BF4-7C67-C91F-A36DFDAEB5C9}"/>
              </a:ext>
            </a:extLst>
          </p:cNvPr>
          <p:cNvSpPr txBox="1"/>
          <p:nvPr/>
        </p:nvSpPr>
        <p:spPr>
          <a:xfrm>
            <a:off x="5302289" y="1832035"/>
            <a:ext cx="37371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On sait : 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- que l’hypothèse ne reflète pas complètement la réalité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- qu’on n’a pas mesuré toute la population statistique</a:t>
            </a:r>
          </a:p>
          <a:p>
            <a:endParaRPr lang="fr-FR" sz="2400" dirty="0">
              <a:latin typeface="+mj-lt"/>
            </a:endParaRPr>
          </a:p>
          <a:p>
            <a:r>
              <a:rPr lang="fr-FR" sz="2400" dirty="0">
                <a:latin typeface="+mj-lt"/>
              </a:rPr>
              <a:t>On ne peut donc pas connaître </a:t>
            </a:r>
            <a:r>
              <a:rPr lang="el-GR" sz="2400" dirty="0">
                <a:latin typeface="+mj-lt"/>
              </a:rPr>
              <a:t>μ</a:t>
            </a:r>
            <a:r>
              <a:rPr lang="fr-FR" sz="2400" dirty="0">
                <a:latin typeface="+mj-lt"/>
              </a:rPr>
              <a:t> : il faut l’</a:t>
            </a:r>
            <a:r>
              <a:rPr lang="fr-FR" sz="2400" b="1" dirty="0">
                <a:latin typeface="+mj-lt"/>
              </a:rPr>
              <a:t>estimer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C0AF24-F614-AC39-15FF-21D0BD47E58E}"/>
              </a:ext>
            </a:extLst>
          </p:cNvPr>
          <p:cNvSpPr txBox="1"/>
          <p:nvPr/>
        </p:nvSpPr>
        <p:spPr>
          <a:xfrm>
            <a:off x="802585" y="41285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la tendance centrale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600034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954F74-1C80-D848-1A6A-CC503EB3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1327218"/>
            <a:ext cx="4649051" cy="479528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7E71216-6BDD-B673-A606-679448D51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308" y="4933633"/>
            <a:ext cx="652553" cy="7011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969BABB-28FE-8334-D993-58B3E1E86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94" y="3975231"/>
            <a:ext cx="891979" cy="9584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5524E6-BE50-CCB3-90B1-DA1E58E19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76" y="3429000"/>
            <a:ext cx="445990" cy="4792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CE0815-3410-9F7A-D770-B5DF828D1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824" y="2727853"/>
            <a:ext cx="650458" cy="6988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F42C4A-302A-C20A-AE79-86D66DFD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85" y="1839324"/>
            <a:ext cx="755231" cy="811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/>
              <p:nvPr/>
            </p:nvSpPr>
            <p:spPr>
              <a:xfrm>
                <a:off x="6457950" y="1801091"/>
                <a:ext cx="2544501" cy="3912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grandeur totale de l’échantillon = si on aligne tous les arbres, la hauteur totale est :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𝐻𝑡𝑜𝑡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r>
                  <a:rPr lang="fr-FR" sz="2400" dirty="0" err="1">
                    <a:latin typeface="+mj-lt"/>
                  </a:rPr>
                  <a:t>Htot</a:t>
                </a:r>
                <a:r>
                  <a:rPr lang="fr-FR" sz="2400" dirty="0">
                    <a:latin typeface="+mj-lt"/>
                  </a:rPr>
                  <a:t> = 9239.61 m</a:t>
                </a:r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801091"/>
                <a:ext cx="2544501" cy="3912481"/>
              </a:xfrm>
              <a:prstGeom prst="rect">
                <a:avLst/>
              </a:prstGeom>
              <a:blipFill>
                <a:blip r:embed="rId4"/>
                <a:stretch>
                  <a:fillRect l="-3589" t="-1246" r="-3589" b="-3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6299CB9-FE82-FA7F-3AA0-D992E49BD1C8}"/>
              </a:ext>
            </a:extLst>
          </p:cNvPr>
          <p:cNvSpPr txBox="1"/>
          <p:nvPr/>
        </p:nvSpPr>
        <p:spPr>
          <a:xfrm>
            <a:off x="802585" y="41285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la tendance centrale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418698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3579102-8BBC-8E4B-0830-FD1AFC4D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0" y="1523092"/>
            <a:ext cx="4757803" cy="45994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7E71216-6BDD-B673-A606-679448D51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308" y="4933633"/>
            <a:ext cx="652553" cy="7011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969BABB-28FE-8334-D993-58B3E1E8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594" y="3975231"/>
            <a:ext cx="891979" cy="9584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5524E6-BE50-CCB3-90B1-DA1E58E19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576" y="3429000"/>
            <a:ext cx="445990" cy="4792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CE0815-3410-9F7A-D770-B5DF828D1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824" y="2727853"/>
            <a:ext cx="650458" cy="6988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F42C4A-302A-C20A-AE79-86D66DFDF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85" y="1839324"/>
            <a:ext cx="755231" cy="811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/>
              <p:nvPr/>
            </p:nvSpPr>
            <p:spPr>
              <a:xfrm>
                <a:off x="6457950" y="1801091"/>
                <a:ext cx="2544501" cy="319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On redistribue </a:t>
                </a:r>
                <a:r>
                  <a:rPr lang="fr-FR" sz="2400" dirty="0" err="1">
                    <a:latin typeface="+mj-lt"/>
                  </a:rPr>
                  <a:t>Htot</a:t>
                </a:r>
                <a:r>
                  <a:rPr lang="fr-FR" sz="2400" dirty="0">
                    <a:latin typeface="+mj-lt"/>
                  </a:rPr>
                  <a:t> à parts égales entre tous les arbres de l’effectif :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𝐻𝑡𝑜𝑡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dirty="0"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fr-FR" sz="2400" dirty="0">
                    <a:latin typeface="+mj-lt"/>
                  </a:rPr>
                  <a:t> = 24. 1 m</a:t>
                </a:r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801091"/>
                <a:ext cx="2544501" cy="3196196"/>
              </a:xfrm>
              <a:prstGeom prst="rect">
                <a:avLst/>
              </a:prstGeom>
              <a:blipFill>
                <a:blip r:embed="rId5"/>
                <a:stretch>
                  <a:fillRect l="-3589" t="-1524" r="-3589" b="-32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933EEC03-A1BE-3DFD-CCCE-49A18F5A2C81}"/>
              </a:ext>
            </a:extLst>
          </p:cNvPr>
          <p:cNvSpPr txBox="1"/>
          <p:nvPr/>
        </p:nvSpPr>
        <p:spPr>
          <a:xfrm>
            <a:off x="802585" y="41285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la tendance centrale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69637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/>
              <p:nvPr/>
            </p:nvSpPr>
            <p:spPr>
              <a:xfrm>
                <a:off x="2955191" y="1251052"/>
                <a:ext cx="25445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fr-FR" sz="2400" dirty="0">
                    <a:latin typeface="+mj-lt"/>
                  </a:rPr>
                  <a:t> = 24. 1 m</a:t>
                </a:r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F2B88A9-BD34-2E72-57B1-93E7AE03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91" y="1251052"/>
                <a:ext cx="2544501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E5A649E-C888-4A3D-A086-AA8FCD5A7B44}"/>
                  </a:ext>
                </a:extLst>
              </p:cNvPr>
              <p:cNvSpPr txBox="1"/>
              <p:nvPr/>
            </p:nvSpPr>
            <p:spPr>
              <a:xfrm>
                <a:off x="630480" y="1980318"/>
                <a:ext cx="7607577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400" dirty="0">
                    <a:latin typeface="+mj-lt"/>
                  </a:rPr>
                  <a:t>μ</a:t>
                </a:r>
                <a:r>
                  <a:rPr lang="fr-FR" sz="2400" dirty="0">
                    <a:latin typeface="+mj-lt"/>
                  </a:rPr>
                  <a:t> est la </a:t>
                </a:r>
                <a:r>
                  <a:rPr lang="fr-FR" sz="2400" b="1" dirty="0">
                    <a:latin typeface="+mj-lt"/>
                  </a:rPr>
                  <a:t>moyenne arithmétique</a:t>
                </a:r>
                <a:r>
                  <a:rPr lang="fr-FR" sz="2400" dirty="0">
                    <a:latin typeface="+mj-lt"/>
                  </a:rPr>
                  <a:t> des hauteurs d’arbres</a:t>
                </a: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latin typeface="+mj-lt"/>
                  </a:rPr>
                  <a:t>C’est le </a:t>
                </a:r>
                <a:r>
                  <a:rPr lang="fr-FR" sz="2400" b="1" dirty="0">
                    <a:latin typeface="+mj-lt"/>
                  </a:rPr>
                  <a:t>paramètre de tendance centrale </a:t>
                </a:r>
                <a:r>
                  <a:rPr lang="fr-FR" sz="2400" dirty="0">
                    <a:latin typeface="+mj-lt"/>
                  </a:rPr>
                  <a:t>qui décrit la hauteur des arbres sous l’hypothèse qu’ils sont tous de hauteur égale</a:t>
                </a: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latin typeface="+mj-lt"/>
                  </a:rPr>
                  <a:t>Son </a:t>
                </a:r>
                <a:r>
                  <a:rPr lang="fr-FR" sz="2400" b="1" dirty="0">
                    <a:latin typeface="+mj-lt"/>
                  </a:rPr>
                  <a:t>estimateur</a:t>
                </a:r>
                <a:r>
                  <a:rPr lang="fr-FR" sz="2400" dirty="0">
                    <a:latin typeface="+mj-lt"/>
                  </a:rPr>
                  <a:t> à partir de notre échantillon est notée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fr-FR" sz="2400" b="0" dirty="0">
                  <a:latin typeface="+mj-lt"/>
                  <a:ea typeface="Cambria Math" panose="02040503050406030204" pitchFamily="18" charset="0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24.1,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latin typeface="+mj-lt"/>
                  </a:rPr>
                  <a:t>Quelle est la dispersion? 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E5A649E-C888-4A3D-A086-AA8FCD5A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" y="1980318"/>
                <a:ext cx="7607577" cy="4154984"/>
              </a:xfrm>
              <a:prstGeom prst="rect">
                <a:avLst/>
              </a:prstGeom>
              <a:blipFill>
                <a:blip r:embed="rId4"/>
                <a:stretch>
                  <a:fillRect l="-962" t="-1175" r="-1763" b="-24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2EA30AE-9EF0-7CE4-423D-A161AAADF44A}"/>
              </a:ext>
            </a:extLst>
          </p:cNvPr>
          <p:cNvSpPr txBox="1"/>
          <p:nvPr/>
        </p:nvSpPr>
        <p:spPr>
          <a:xfrm>
            <a:off x="802585" y="412851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la tendance centrale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349170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F02458-C9F0-E81E-4094-6AA3D83B2CA4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/>
              <p:nvPr/>
            </p:nvSpPr>
            <p:spPr>
              <a:xfrm>
                <a:off x="1060176" y="4674807"/>
                <a:ext cx="72829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Chaque arbre est plus petit ou plus grand que la hauteur moyenne. Cette différence est l’</a:t>
                </a:r>
                <a:r>
                  <a:rPr lang="fr-FR" sz="2400" b="1" dirty="0">
                    <a:latin typeface="+mj-lt"/>
                  </a:rPr>
                  <a:t>erreur</a:t>
                </a:r>
                <a:r>
                  <a:rPr lang="fr-FR" sz="2400" dirty="0">
                    <a:latin typeface="+mj-lt"/>
                  </a:rPr>
                  <a:t> ou </a:t>
                </a:r>
                <a:r>
                  <a:rPr lang="fr-FR" sz="2400" b="1" dirty="0">
                    <a:latin typeface="+mj-lt"/>
                  </a:rPr>
                  <a:t>résidu</a:t>
                </a:r>
                <a:r>
                  <a:rPr lang="fr-FR" sz="2400" dirty="0">
                    <a:latin typeface="+mj-lt"/>
                  </a:rPr>
                  <a:t>, habituellement notée </a:t>
                </a:r>
                <a:r>
                  <a:rPr lang="el-GR" sz="2400" dirty="0">
                    <a:latin typeface="+mj-lt"/>
                  </a:rPr>
                  <a:t>ε</a:t>
                </a:r>
                <a:r>
                  <a:rPr lang="fr-FR" sz="2400" b="1" dirty="0">
                    <a:latin typeface="+mj-lt"/>
                  </a:rPr>
                  <a:t>.</a:t>
                </a: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76" y="4674807"/>
                <a:ext cx="7282990" cy="1938992"/>
              </a:xfrm>
              <a:prstGeom prst="rect">
                <a:avLst/>
              </a:prstGeom>
              <a:blipFill>
                <a:blip r:embed="rId3"/>
                <a:stretch>
                  <a:fillRect l="-1339" t="-2516" r="-1255" b="-12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818E7B7B-5721-729C-C906-1812C723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34" y="990898"/>
            <a:ext cx="7282991" cy="36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/>
              <p:nvPr/>
            </p:nvSpPr>
            <p:spPr>
              <a:xfrm>
                <a:off x="1060176" y="4674807"/>
                <a:ext cx="72829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On veut connaître la grandeur totale de l’erreur. Pour cela, on élimine le signe des résidus en les élevant au carré</a:t>
                </a:r>
                <a:endParaRPr lang="fr-FR" sz="2400" b="1" dirty="0">
                  <a:latin typeface="+mj-lt"/>
                </a:endParaRP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𝑆𝑅𝐶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76" y="4674807"/>
                <a:ext cx="7282990" cy="1569660"/>
              </a:xfrm>
              <a:prstGeom prst="rect">
                <a:avLst/>
              </a:prstGeom>
              <a:blipFill>
                <a:blip r:embed="rId3"/>
                <a:stretch>
                  <a:fillRect l="-1339" t="-3113" r="-1255" b="-19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818E7B7B-5721-729C-C906-1812C723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34" y="990898"/>
            <a:ext cx="7282991" cy="368390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DA57683-C34F-C934-1049-E098135E5E52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172207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/>
              <p:nvPr/>
            </p:nvSpPr>
            <p:spPr>
              <a:xfrm>
                <a:off x="1060176" y="4674807"/>
                <a:ext cx="72829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On veut connaître la grandeur totale de l’erreur. Pour cela, on élimine le signe des résidus en les élevant au carré</a:t>
                </a:r>
                <a:endParaRPr lang="fr-FR" sz="2400" b="1" dirty="0">
                  <a:latin typeface="+mj-lt"/>
                </a:endParaRP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𝑆𝑅𝐶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76" y="4674807"/>
                <a:ext cx="7282990" cy="1569660"/>
              </a:xfrm>
              <a:prstGeom prst="rect">
                <a:avLst/>
              </a:prstGeom>
              <a:blipFill>
                <a:blip r:embed="rId3"/>
                <a:stretch>
                  <a:fillRect l="-1339" t="-3113" r="-1255" b="-19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0ADF809E-D0C7-8F6E-CCDD-775DE355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824" y="1084610"/>
            <a:ext cx="4072351" cy="359019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F5A616E-1658-B8C0-2F8A-847C12D74734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673281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/>
              <p:nvPr/>
            </p:nvSpPr>
            <p:spPr>
              <a:xfrm>
                <a:off x="1073428" y="4537619"/>
                <a:ext cx="7282990" cy="1923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Si tous les arbres étaient répartis de manière homogène autour de la moyenne, quel serait le résidu²? </a:t>
                </a: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28" y="4537619"/>
                <a:ext cx="7282990" cy="1923668"/>
              </a:xfrm>
              <a:prstGeom prst="rect">
                <a:avLst/>
              </a:prstGeom>
              <a:blipFill>
                <a:blip r:embed="rId3"/>
                <a:stretch>
                  <a:fillRect l="-1255" t="-2532" r="-13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BD63A51-BD57-09FC-0CA4-436351B9327F}"/>
                  </a:ext>
                </a:extLst>
              </p:cNvPr>
              <p:cNvSpPr txBox="1"/>
              <p:nvPr/>
            </p:nvSpPr>
            <p:spPr>
              <a:xfrm>
                <a:off x="3994494" y="2405611"/>
                <a:ext cx="95622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BD63A51-BD57-09FC-0CA4-436351B93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94" y="2405611"/>
                <a:ext cx="95622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D95C5E69-FCE9-E462-3E76-23B2145D2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334" y="2198658"/>
            <a:ext cx="755231" cy="81147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510FF0-793A-A439-A47C-489395701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958" y="2451833"/>
            <a:ext cx="755231" cy="8114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22EC2-9A5F-AC46-83A2-5849F7D4C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324" y="3767925"/>
            <a:ext cx="755231" cy="8114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AF6F2E-EBA7-C702-02E9-C2B68BF6C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473" y="807993"/>
            <a:ext cx="755231" cy="8114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1796A5-5BAE-FA41-3F43-FE4FD66AE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718" y="3362190"/>
            <a:ext cx="755231" cy="8114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6C160B-8775-DE90-9D69-B2612D244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174" y="1213728"/>
            <a:ext cx="755231" cy="8114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AE7E966-86BD-6566-601E-BCFE57655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017" y="3594698"/>
            <a:ext cx="755231" cy="8114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B70BF1D-C8F2-7146-A911-2733813D6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918" y="1033399"/>
            <a:ext cx="755231" cy="8114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30AF848-DFBF-F91D-97D9-A9EB6AE88CE0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216544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/>
              <p:nvPr/>
            </p:nvSpPr>
            <p:spPr>
              <a:xfrm>
                <a:off x="800835" y="1683696"/>
                <a:ext cx="7282990" cy="231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Le </a:t>
                </a:r>
                <a:r>
                  <a:rPr lang="fr-FR" sz="2400" b="1" dirty="0">
                    <a:latin typeface="+mj-lt"/>
                  </a:rPr>
                  <a:t>paramètre de dispersion </a:t>
                </a:r>
                <a:r>
                  <a:rPr lang="fr-FR" sz="2400" dirty="0">
                    <a:latin typeface="+mj-lt"/>
                  </a:rPr>
                  <a:t>qui décrit la variabilité de données autour d’une moyenne arithmétique est la </a:t>
                </a:r>
                <a:r>
                  <a:rPr lang="fr-FR" sz="2400" b="1" dirty="0">
                    <a:latin typeface="+mj-lt"/>
                  </a:rPr>
                  <a:t>variance</a:t>
                </a:r>
                <a:r>
                  <a:rPr lang="fr-FR" sz="2400" dirty="0">
                    <a:latin typeface="+mj-lt"/>
                  </a:rPr>
                  <a:t>, habituellement notée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fr-F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²</a:t>
                </a:r>
                <a:r>
                  <a:rPr lang="fr-FR" sz="2400" b="1" dirty="0">
                    <a:latin typeface="+mj-lt"/>
                  </a:rPr>
                  <a:t> </a:t>
                </a:r>
                <a:r>
                  <a:rPr lang="fr-FR" sz="2400" dirty="0">
                    <a:latin typeface="+mj-lt"/>
                  </a:rPr>
                  <a:t>: </a:t>
                </a: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1457F4-20B3-4713-6234-68BD146A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5" y="1683696"/>
                <a:ext cx="7282990" cy="2310825"/>
              </a:xfrm>
              <a:prstGeom prst="rect">
                <a:avLst/>
              </a:prstGeom>
              <a:blipFill>
                <a:blip r:embed="rId3"/>
                <a:stretch>
                  <a:fillRect l="-1255" t="-2111" r="-13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9C5E8D-DAEF-1994-1044-97A35501ABC1}"/>
                  </a:ext>
                </a:extLst>
              </p:cNvPr>
              <p:cNvSpPr txBox="1"/>
              <p:nvPr/>
            </p:nvSpPr>
            <p:spPr>
              <a:xfrm>
                <a:off x="1073428" y="4537619"/>
                <a:ext cx="7282990" cy="1664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Parce que son unité n’est pas très intelligible, on l’exprime habituellement plutôt sous la forme de son </a:t>
                </a:r>
                <a:r>
                  <a:rPr lang="fr-FR" sz="2400" b="1" dirty="0">
                    <a:latin typeface="+mj-lt"/>
                  </a:rPr>
                  <a:t>écart-type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fr-FR" sz="2400" dirty="0">
                    <a:latin typeface="+mj-lt"/>
                  </a:rPr>
                  <a:t> : </a:t>
                </a:r>
              </a:p>
              <a:p>
                <a:pPr algn="just"/>
                <a:endParaRPr lang="fr-FR" sz="2400" b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9C5E8D-DAEF-1994-1044-97A35501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28" y="4537619"/>
                <a:ext cx="7282990" cy="1664558"/>
              </a:xfrm>
              <a:prstGeom prst="rect">
                <a:avLst/>
              </a:prstGeom>
              <a:blipFill>
                <a:blip r:embed="rId4"/>
                <a:stretch>
                  <a:fillRect l="-1255" t="-2930" r="-13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F96A2989-756D-6895-803D-279EEAE223B3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4140743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D2B34F4-4DAD-2F8D-448B-BFD8F06E30DC}"/>
                  </a:ext>
                </a:extLst>
              </p:cNvPr>
              <p:cNvSpPr txBox="1"/>
              <p:nvPr/>
            </p:nvSpPr>
            <p:spPr>
              <a:xfrm>
                <a:off x="5970849" y="2668636"/>
                <a:ext cx="25445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=24.1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400" b="0" dirty="0">
                  <a:latin typeface="+mj-lt"/>
                </a:endParaRPr>
              </a:p>
              <a:p>
                <a:pPr algn="ctr"/>
                <a:endParaRPr lang="fr-FR" sz="2400" b="1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=13.3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sz="2400" b="0" dirty="0">
                  <a:latin typeface="+mj-lt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=3.6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400" dirty="0">
                  <a:latin typeface="+mj-lt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D2B34F4-4DAD-2F8D-448B-BFD8F06E3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849" y="2668636"/>
                <a:ext cx="2544501" cy="2308324"/>
              </a:xfrm>
              <a:prstGeom prst="rect">
                <a:avLst/>
              </a:prstGeom>
              <a:blipFill>
                <a:blip r:embed="rId3"/>
                <a:stretch>
                  <a:fillRect t="-7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383E16C4-92F5-053B-D84B-AA90DE5C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7" y="1433472"/>
            <a:ext cx="5394809" cy="477865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42B05AA-470F-497E-BFCE-494A8A9A5CD8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L’estimateur de dispersion pour une loi normale</a:t>
            </a:r>
          </a:p>
        </p:txBody>
      </p:sp>
    </p:spTree>
    <p:extLst>
      <p:ext uri="{BB962C8B-B14F-4D97-AF65-F5344CB8AC3E}">
        <p14:creationId xmlns:p14="http://schemas.microsoft.com/office/powerpoint/2010/main" val="359560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B094DD4-090C-52BA-814F-8CFC07FB2186}"/>
              </a:ext>
            </a:extLst>
          </p:cNvPr>
          <p:cNvSpPr txBox="1"/>
          <p:nvPr/>
        </p:nvSpPr>
        <p:spPr>
          <a:xfrm>
            <a:off x="958088" y="3075057"/>
            <a:ext cx="855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u="sng" dirty="0">
                <a:latin typeface="+mj-lt"/>
              </a:rPr>
              <a:t>Décrire la variabilité d’une variable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57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551E0E-AAF9-702B-4523-729CA1894F49}"/>
                  </a:ext>
                </a:extLst>
              </p:cNvPr>
              <p:cNvSpPr txBox="1"/>
              <p:nvPr/>
            </p:nvSpPr>
            <p:spPr>
              <a:xfrm>
                <a:off x="5263649" y="1640899"/>
                <a:ext cx="38298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24.06,3.64</m:t>
                        </m:r>
                      </m:e>
                    </m:d>
                  </m:oMath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9551E0E-AAF9-702B-4523-729CA1894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49" y="1640899"/>
                <a:ext cx="3829878" cy="830997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6AB55C58-5DEC-B735-0B30-E07A88ADE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C831A68-70CE-56D5-97B2-01317244E6B8}"/>
              </a:ext>
            </a:extLst>
          </p:cNvPr>
          <p:cNvSpPr txBox="1"/>
          <p:nvPr/>
        </p:nvSpPr>
        <p:spPr>
          <a:xfrm>
            <a:off x="5175543" y="2659797"/>
            <a:ext cx="4006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Cette loi est </a:t>
            </a:r>
            <a:r>
              <a:rPr lang="fr-FR" sz="2400" b="1" dirty="0">
                <a:latin typeface="+mj-lt"/>
              </a:rPr>
              <a:t>un modèle possible </a:t>
            </a:r>
            <a:r>
              <a:rPr lang="fr-FR" sz="2400" dirty="0">
                <a:latin typeface="+mj-lt"/>
              </a:rPr>
              <a:t>pour décrire, expliquer et prédire la variabilité des hauteurs d’arbres. 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i="1" dirty="0">
                <a:latin typeface="+mj-lt"/>
              </a:rPr>
              <a:t>(voir jeudi)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D051552-96C7-3278-CED0-8F6177F8B7FA}"/>
              </a:ext>
            </a:extLst>
          </p:cNvPr>
          <p:cNvSpPr txBox="1"/>
          <p:nvPr/>
        </p:nvSpPr>
        <p:spPr>
          <a:xfrm>
            <a:off x="800834" y="421556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 modèle des hauteurs d’arbres</a:t>
            </a:r>
          </a:p>
        </p:txBody>
      </p:sp>
    </p:spTree>
    <p:extLst>
      <p:ext uri="{BB962C8B-B14F-4D97-AF65-F5344CB8AC3E}">
        <p14:creationId xmlns:p14="http://schemas.microsoft.com/office/powerpoint/2010/main" val="2902794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7C0E2-A4B9-2AF3-D77A-92FB7430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931F40-6C7E-7096-E4CE-7FC1B11AED7E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Aparté avant de poursuivre : retour aux truites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B71A77-9313-D5AB-BA0D-50844A65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9" y="2261152"/>
            <a:ext cx="2933700" cy="4191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78B431-62B1-733B-76BE-2D31C3FFDC1C}"/>
              </a:ext>
            </a:extLst>
          </p:cNvPr>
          <p:cNvSpPr txBox="1"/>
          <p:nvPr/>
        </p:nvSpPr>
        <p:spPr>
          <a:xfrm>
            <a:off x="421170" y="946174"/>
            <a:ext cx="830165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Un arrêté municipal fixe à 200 mm la taille minimale des individus dans la population pour autoriser la pêche. Au regard de nos données, peut-on pêcher?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6F614B-76CF-4C6E-E0A7-3CB81FBA6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73" y="2680482"/>
            <a:ext cx="5105141" cy="32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2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7C0E2-A4B9-2AF3-D77A-92FB7430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931F40-6C7E-7096-E4CE-7FC1B11AED7E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Aparté avant de poursuivre : retour aux truites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B71A77-9313-D5AB-BA0D-50844A65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2261152"/>
            <a:ext cx="2933700" cy="419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199387-E75D-6EE6-4A9E-7ED3F4C8CDC8}"/>
              </a:ext>
            </a:extLst>
          </p:cNvPr>
          <p:cNvSpPr txBox="1"/>
          <p:nvPr/>
        </p:nvSpPr>
        <p:spPr>
          <a:xfrm>
            <a:off x="4423741" y="2975074"/>
            <a:ext cx="40684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Médiane = 194.5 mm </a:t>
            </a:r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NON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78B431-62B1-733B-76BE-2D31C3FFDC1C}"/>
              </a:ext>
            </a:extLst>
          </p:cNvPr>
          <p:cNvSpPr txBox="1"/>
          <p:nvPr/>
        </p:nvSpPr>
        <p:spPr>
          <a:xfrm>
            <a:off x="421170" y="946174"/>
            <a:ext cx="830165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Un arrêté municipal fixe à 200 mm la taille minimale des individus dans la population pour autoriser la pêche. Au regard de nos données, peut-on pêcher?</a:t>
            </a:r>
          </a:p>
        </p:txBody>
      </p:sp>
    </p:spTree>
    <p:extLst>
      <p:ext uri="{BB962C8B-B14F-4D97-AF65-F5344CB8AC3E}">
        <p14:creationId xmlns:p14="http://schemas.microsoft.com/office/powerpoint/2010/main" val="1392217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7C0E2-A4B9-2AF3-D77A-92FB7430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931F40-6C7E-7096-E4CE-7FC1B11AED7E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Aparté avant de poursuivre : retour aux truites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B71A77-9313-D5AB-BA0D-50844A65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2261152"/>
            <a:ext cx="2933700" cy="419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199387-E75D-6EE6-4A9E-7ED3F4C8CDC8}"/>
              </a:ext>
            </a:extLst>
          </p:cNvPr>
          <p:cNvSpPr txBox="1"/>
          <p:nvPr/>
        </p:nvSpPr>
        <p:spPr>
          <a:xfrm>
            <a:off x="4423741" y="2975074"/>
            <a:ext cx="406841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Médiane = 194.5 mm </a:t>
            </a:r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NON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endParaRPr lang="fr-FR" sz="2400" dirty="0">
              <a:solidFill>
                <a:prstClr val="black"/>
              </a:solidFill>
              <a:latin typeface="+mj-lt"/>
            </a:endParaRPr>
          </a:p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Moyenne = 200.3 mm </a:t>
            </a:r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OUI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78B431-62B1-733B-76BE-2D31C3FFDC1C}"/>
              </a:ext>
            </a:extLst>
          </p:cNvPr>
          <p:cNvSpPr txBox="1"/>
          <p:nvPr/>
        </p:nvSpPr>
        <p:spPr>
          <a:xfrm>
            <a:off x="421170" y="946174"/>
            <a:ext cx="830165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Un arrêté municipal fixe à 200 mm la taille minimale des individus dans la population pour autoriser la pêche. Au regard de nos données, peut-on pêcher?</a:t>
            </a:r>
          </a:p>
        </p:txBody>
      </p:sp>
    </p:spTree>
    <p:extLst>
      <p:ext uri="{BB962C8B-B14F-4D97-AF65-F5344CB8AC3E}">
        <p14:creationId xmlns:p14="http://schemas.microsoft.com/office/powerpoint/2010/main" val="153928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7C0E2-A4B9-2AF3-D77A-92FB7430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931F40-6C7E-7096-E4CE-7FC1B11AED7E}"/>
              </a:ext>
            </a:extLst>
          </p:cNvPr>
          <p:cNvSpPr txBox="1"/>
          <p:nvPr/>
        </p:nvSpPr>
        <p:spPr>
          <a:xfrm>
            <a:off x="371060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Aparté avant de poursuivre : retour aux truites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B71A77-9313-D5AB-BA0D-50844A65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2261152"/>
            <a:ext cx="2933700" cy="4191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199387-E75D-6EE6-4A9E-7ED3F4C8CDC8}"/>
              </a:ext>
            </a:extLst>
          </p:cNvPr>
          <p:cNvSpPr txBox="1"/>
          <p:nvPr/>
        </p:nvSpPr>
        <p:spPr>
          <a:xfrm>
            <a:off x="4423741" y="2975074"/>
            <a:ext cx="4068418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Médiane = 194.5 mm </a:t>
            </a:r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NON</a:t>
            </a:r>
            <a:r>
              <a:rPr lang="fr-FR" sz="2400" dirty="0">
                <a:solidFill>
                  <a:prstClr val="black"/>
                </a:solidFill>
                <a:latin typeface="+mj-lt"/>
              </a:rPr>
              <a:t> </a:t>
            </a:r>
          </a:p>
          <a:p>
            <a:endParaRPr lang="fr-FR" sz="2400" dirty="0">
              <a:solidFill>
                <a:prstClr val="black"/>
              </a:solidFill>
              <a:latin typeface="+mj-lt"/>
            </a:endParaRPr>
          </a:p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Moyenne = 200.3 mm </a:t>
            </a:r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OUI</a:t>
            </a:r>
          </a:p>
          <a:p>
            <a:endParaRPr lang="fr-FR" sz="2400" b="1" dirty="0">
              <a:solidFill>
                <a:prstClr val="black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fr-FR" sz="24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4 truites sur 12 &gt; 200mm </a:t>
            </a:r>
          </a:p>
          <a:p>
            <a:endParaRPr lang="fr-FR" sz="2400" dirty="0">
              <a:solidFill>
                <a:prstClr val="black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fr-FR" sz="2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La moyenne est affectée par les valeurs extrêmes</a:t>
            </a:r>
            <a:endParaRPr lang="fr-FR" sz="24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12DD445-353D-9FEC-28EA-5AF7B9129904}"/>
              </a:ext>
            </a:extLst>
          </p:cNvPr>
          <p:cNvSpPr/>
          <p:nvPr/>
        </p:nvSpPr>
        <p:spPr>
          <a:xfrm>
            <a:off x="3245953" y="3220277"/>
            <a:ext cx="337931" cy="2801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21EA55E-AC56-7CAC-CEEA-E790814EA6B2}"/>
              </a:ext>
            </a:extLst>
          </p:cNvPr>
          <p:cNvSpPr/>
          <p:nvPr/>
        </p:nvSpPr>
        <p:spPr>
          <a:xfrm>
            <a:off x="3245953" y="4358497"/>
            <a:ext cx="337931" cy="2801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C8D57DC-FC57-B9EB-9888-07F8DFAEB9E5}"/>
              </a:ext>
            </a:extLst>
          </p:cNvPr>
          <p:cNvSpPr/>
          <p:nvPr/>
        </p:nvSpPr>
        <p:spPr>
          <a:xfrm>
            <a:off x="3245953" y="5125182"/>
            <a:ext cx="337931" cy="2801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E6E031-E0AF-9704-467C-41FCC253E5F6}"/>
              </a:ext>
            </a:extLst>
          </p:cNvPr>
          <p:cNvSpPr/>
          <p:nvPr/>
        </p:nvSpPr>
        <p:spPr>
          <a:xfrm>
            <a:off x="3245952" y="5969041"/>
            <a:ext cx="337931" cy="2801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78B431-62B1-733B-76BE-2D31C3FFDC1C}"/>
              </a:ext>
            </a:extLst>
          </p:cNvPr>
          <p:cNvSpPr txBox="1"/>
          <p:nvPr/>
        </p:nvSpPr>
        <p:spPr>
          <a:xfrm>
            <a:off x="421170" y="946174"/>
            <a:ext cx="830165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</a:rPr>
              <a:t>Un arrêté municipal fixe à 200 mm la taille minimale des individus dans la population pour autoriser la pêche. Au regard de nos données, peut-on pêcher?</a:t>
            </a:r>
          </a:p>
        </p:txBody>
      </p:sp>
    </p:spTree>
    <p:extLst>
      <p:ext uri="{BB962C8B-B14F-4D97-AF65-F5344CB8AC3E}">
        <p14:creationId xmlns:p14="http://schemas.microsoft.com/office/powerpoint/2010/main" val="3168931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88018F-E3D8-C122-FE83-6BA32B20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5F4607-4CF2-38ED-3100-796B601EC87C}"/>
              </a:ext>
            </a:extLst>
          </p:cNvPr>
          <p:cNvSpPr txBox="1"/>
          <p:nvPr/>
        </p:nvSpPr>
        <p:spPr>
          <a:xfrm>
            <a:off x="510208" y="388315"/>
            <a:ext cx="8123583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Un </a:t>
            </a:r>
            <a:r>
              <a:rPr lang="fr-FR" sz="2400" b="1" dirty="0">
                <a:latin typeface="+mj-lt"/>
              </a:rPr>
              <a:t>paramètre </a:t>
            </a:r>
            <a:r>
              <a:rPr lang="fr-FR" sz="2400" dirty="0">
                <a:latin typeface="+mj-lt"/>
              </a:rPr>
              <a:t>est un descripteur statistique d’une variable aléatoire qui fait une </a:t>
            </a:r>
            <a:r>
              <a:rPr lang="fr-FR" sz="2400" b="1" dirty="0">
                <a:latin typeface="+mj-lt"/>
              </a:rPr>
              <a:t>hypothèse simplificatrice </a:t>
            </a:r>
            <a:r>
              <a:rPr lang="fr-FR" sz="2400" dirty="0">
                <a:latin typeface="+mj-lt"/>
              </a:rPr>
              <a:t>sur les individus. </a:t>
            </a:r>
          </a:p>
          <a:p>
            <a:pPr algn="ctr"/>
            <a:endParaRPr lang="fr-FR" sz="2400" dirty="0">
              <a:latin typeface="+mj-lt"/>
            </a:endParaRPr>
          </a:p>
          <a:p>
            <a:pPr algn="ctr"/>
            <a:r>
              <a:rPr lang="fr-FR" sz="2400" dirty="0">
                <a:latin typeface="+mj-lt"/>
              </a:rPr>
              <a:t>Son </a:t>
            </a:r>
            <a:r>
              <a:rPr lang="fr-FR" sz="2400" b="1" dirty="0">
                <a:latin typeface="+mj-lt"/>
              </a:rPr>
              <a:t>estimateur </a:t>
            </a:r>
            <a:r>
              <a:rPr lang="fr-FR" sz="2400" dirty="0">
                <a:latin typeface="+mj-lt"/>
              </a:rPr>
              <a:t>est la valeur qu’il prend pour un échantillon d’individus de cette population.</a:t>
            </a:r>
          </a:p>
          <a:p>
            <a:pPr algn="ctr"/>
            <a:endParaRPr lang="fr-FR" sz="2400" dirty="0">
              <a:latin typeface="+mj-lt"/>
            </a:endParaRPr>
          </a:p>
          <a:p>
            <a:pPr algn="ctr"/>
            <a:r>
              <a:rPr lang="fr-FR" sz="2400" dirty="0">
                <a:latin typeface="+mj-lt"/>
              </a:rPr>
              <a:t>Si l’échantillonnage est aléatoire, l’estimateur permet de formuler une </a:t>
            </a:r>
            <a:r>
              <a:rPr lang="fr-FR" sz="2400" b="1" dirty="0">
                <a:latin typeface="+mj-lt"/>
              </a:rPr>
              <a:t>inférence </a:t>
            </a:r>
            <a:r>
              <a:rPr lang="fr-FR" sz="2400" dirty="0">
                <a:latin typeface="+mj-lt"/>
              </a:rPr>
              <a:t>sur la valeur du paramètre dans la population.</a:t>
            </a:r>
          </a:p>
          <a:p>
            <a:pPr algn="ctr"/>
            <a:endParaRPr lang="fr-FR" sz="2400" dirty="0">
              <a:latin typeface="+mj-lt"/>
            </a:endParaRPr>
          </a:p>
          <a:p>
            <a:pPr algn="ctr"/>
            <a:r>
              <a:rPr lang="fr-FR" sz="2400" dirty="0">
                <a:latin typeface="+mj-lt"/>
              </a:rPr>
              <a:t>Le caractère aléatoire du tirage d’un échantillon implique qu’un estimateur est associé à une </a:t>
            </a:r>
            <a:r>
              <a:rPr lang="fr-FR" sz="2400" b="1" dirty="0">
                <a:latin typeface="+mj-lt"/>
              </a:rPr>
              <a:t>erreur</a:t>
            </a:r>
            <a:r>
              <a:rPr lang="fr-FR" sz="2400" dirty="0">
                <a:latin typeface="+mj-lt"/>
              </a:rPr>
              <a:t>.</a:t>
            </a:r>
          </a:p>
          <a:p>
            <a:pPr algn="ctr"/>
            <a:endParaRPr lang="fr-FR" sz="2400" dirty="0">
              <a:latin typeface="+mj-lt"/>
            </a:endParaRPr>
          </a:p>
          <a:p>
            <a:pPr algn="ctr"/>
            <a:r>
              <a:rPr lang="fr-FR" sz="2400" dirty="0">
                <a:latin typeface="+mj-lt"/>
              </a:rPr>
              <a:t>Un estimateur se caractérise par sa </a:t>
            </a:r>
            <a:r>
              <a:rPr lang="fr-FR" sz="2400" b="1" dirty="0">
                <a:latin typeface="+mj-lt"/>
              </a:rPr>
              <a:t>magnitude </a:t>
            </a:r>
            <a:r>
              <a:rPr lang="fr-FR" sz="2400" dirty="0">
                <a:latin typeface="+mj-lt"/>
              </a:rPr>
              <a:t>et son </a:t>
            </a:r>
            <a:r>
              <a:rPr lang="fr-FR" sz="2400" b="1" dirty="0">
                <a:latin typeface="+mj-lt"/>
              </a:rPr>
              <a:t>incertitude</a:t>
            </a:r>
            <a:r>
              <a:rPr lang="fr-FR" sz="2400" dirty="0">
                <a:latin typeface="+mj-lt"/>
              </a:rPr>
              <a:t>.</a:t>
            </a:r>
          </a:p>
          <a:p>
            <a:pPr algn="ctr"/>
            <a:endParaRPr lang="fr-F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248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091C714-1D47-4CC7-ADB8-E2929B9B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6" y="1693300"/>
            <a:ext cx="5553026" cy="3697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79F898-65DF-F3C8-A48D-D2BC5F147190}"/>
              </a:ext>
            </a:extLst>
          </p:cNvPr>
          <p:cNvSpPr/>
          <p:nvPr/>
        </p:nvSpPr>
        <p:spPr>
          <a:xfrm>
            <a:off x="2556265" y="2859115"/>
            <a:ext cx="266941" cy="277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772DDC-4C17-30A0-F675-F5D18B8C0749}"/>
              </a:ext>
            </a:extLst>
          </p:cNvPr>
          <p:cNvSpPr/>
          <p:nvPr/>
        </p:nvSpPr>
        <p:spPr>
          <a:xfrm>
            <a:off x="4216096" y="3637220"/>
            <a:ext cx="266941" cy="277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61DC4-C09D-1864-9A53-CC350983B4EC}"/>
              </a:ext>
            </a:extLst>
          </p:cNvPr>
          <p:cNvSpPr/>
          <p:nvPr/>
        </p:nvSpPr>
        <p:spPr>
          <a:xfrm>
            <a:off x="3258618" y="3776116"/>
            <a:ext cx="266941" cy="277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5A7334-4563-D2CC-38F2-94C88D931DF6}"/>
              </a:ext>
            </a:extLst>
          </p:cNvPr>
          <p:cNvSpPr txBox="1"/>
          <p:nvPr/>
        </p:nvSpPr>
        <p:spPr>
          <a:xfrm>
            <a:off x="6274731" y="1467792"/>
            <a:ext cx="250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10 manchots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346791-9F3E-D70D-1CFE-5597F4BA8772}"/>
              </a:ext>
            </a:extLst>
          </p:cNvPr>
          <p:cNvSpPr txBox="1"/>
          <p:nvPr/>
        </p:nvSpPr>
        <p:spPr>
          <a:xfrm>
            <a:off x="6274730" y="2628282"/>
            <a:ext cx="250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16 manchots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EFB01E-B9D6-5DB5-7ADA-56E4BEA2EF0E}"/>
              </a:ext>
            </a:extLst>
          </p:cNvPr>
          <p:cNvSpPr txBox="1"/>
          <p:nvPr/>
        </p:nvSpPr>
        <p:spPr>
          <a:xfrm>
            <a:off x="477852" y="307302"/>
            <a:ext cx="85336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cap="small" dirty="0">
                <a:solidFill>
                  <a:prstClr val="black"/>
                </a:solidFill>
                <a:latin typeface="+mj-lt"/>
              </a:rPr>
              <a:t>Situation 1 : on veut estimer la densité de manchots dans une colonie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189A1F-6C27-51BA-736C-D91DF9BC7FDE}"/>
              </a:ext>
            </a:extLst>
          </p:cNvPr>
          <p:cNvSpPr txBox="1"/>
          <p:nvPr/>
        </p:nvSpPr>
        <p:spPr>
          <a:xfrm>
            <a:off x="6274730" y="3915012"/>
            <a:ext cx="250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8 manchots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64ABA6D-F18D-2172-C9B2-70DF49DCA87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2823206" y="1698625"/>
            <a:ext cx="3451525" cy="1299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8566E47-2748-5486-BA89-D733A0064422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3392089" y="2859115"/>
            <a:ext cx="2882641" cy="9170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4765BE0-33B9-E949-8D5F-28D37EC3D4D8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483037" y="3776117"/>
            <a:ext cx="1791693" cy="36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9FF23BE8-BAFC-5B62-08B0-C64789DDB52A}"/>
              </a:ext>
            </a:extLst>
          </p:cNvPr>
          <p:cNvSpPr txBox="1"/>
          <p:nvPr/>
        </p:nvSpPr>
        <p:spPr>
          <a:xfrm>
            <a:off x="418666" y="5568330"/>
            <a:ext cx="8592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densité moyenne de manchots dans un carré de 5m² est 11.3 manchots. Si les trois carrés sont représentatifs de la colonie, 11.3 manchots / 5m² est un estimateur de la densité de la colonie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18293C-B97D-08E0-51D5-CF3B5C23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46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C8EFB01E-B9D6-5DB5-7ADA-56E4BEA2EF0E}"/>
              </a:ext>
            </a:extLst>
          </p:cNvPr>
          <p:cNvSpPr txBox="1"/>
          <p:nvPr/>
        </p:nvSpPr>
        <p:spPr>
          <a:xfrm>
            <a:off x="500184" y="176674"/>
            <a:ext cx="533511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cap="small" dirty="0">
                <a:solidFill>
                  <a:prstClr val="black"/>
                </a:solidFill>
                <a:latin typeface="+mj-lt"/>
              </a:rPr>
              <a:t>Situation 2 : On veut estimer la tendance des températures annuelles moyennes sur la période 2004-2014 en Occitanie à partir de stations localisées à </a:t>
            </a:r>
            <a:r>
              <a:rPr lang="fr-FR" sz="2400" cap="small" dirty="0" err="1">
                <a:solidFill>
                  <a:prstClr val="black"/>
                </a:solidFill>
                <a:latin typeface="+mj-lt"/>
              </a:rPr>
              <a:t>montpellier</a:t>
            </a:r>
            <a:r>
              <a:rPr lang="fr-FR" sz="2400" cap="small" dirty="0">
                <a:solidFill>
                  <a:prstClr val="black"/>
                </a:solidFill>
                <a:latin typeface="+mj-lt"/>
              </a:rPr>
              <a:t>, </a:t>
            </a:r>
            <a:r>
              <a:rPr lang="fr-FR" sz="2400" cap="small" dirty="0" err="1">
                <a:solidFill>
                  <a:prstClr val="black"/>
                </a:solidFill>
                <a:latin typeface="+mj-lt"/>
              </a:rPr>
              <a:t>nimes</a:t>
            </a:r>
            <a:r>
              <a:rPr lang="fr-FR" sz="2400" cap="small" dirty="0">
                <a:solidFill>
                  <a:prstClr val="black"/>
                </a:solidFill>
                <a:latin typeface="+mj-lt"/>
              </a:rPr>
              <a:t>, perpignan et </a:t>
            </a:r>
            <a:r>
              <a:rPr lang="fr-FR" sz="2400" cap="small" dirty="0" err="1">
                <a:solidFill>
                  <a:prstClr val="black"/>
                </a:solidFill>
                <a:latin typeface="+mj-lt"/>
              </a:rPr>
              <a:t>carcassonne</a:t>
            </a:r>
            <a:endParaRPr lang="fr-FR" sz="2400" cap="small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360485-0236-9417-1E0B-7B895F9D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2324259"/>
            <a:ext cx="3363686" cy="30550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D0E13B-DEAA-8287-CBDC-6FBC3230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88E328-F78A-2B3F-87CD-E853B0E1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57" y="-24957"/>
            <a:ext cx="3167743" cy="690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0A6C86B-7E45-3ED1-319B-AA563C2BEC00}"/>
              </a:ext>
            </a:extLst>
          </p:cNvPr>
          <p:cNvSpPr txBox="1"/>
          <p:nvPr/>
        </p:nvSpPr>
        <p:spPr>
          <a:xfrm>
            <a:off x="418666" y="5568330"/>
            <a:ext cx="8224591" cy="12003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pente de la droite est de +0.2°C / an. Si les 4 villes sont représentatives de la région Occitanie, cette tendance est un estimateur du réchauffement des températures dans la région. </a:t>
            </a:r>
          </a:p>
        </p:txBody>
      </p:sp>
    </p:spTree>
    <p:extLst>
      <p:ext uri="{BB962C8B-B14F-4D97-AF65-F5344CB8AC3E}">
        <p14:creationId xmlns:p14="http://schemas.microsoft.com/office/powerpoint/2010/main" val="965618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C8EFB01E-B9D6-5DB5-7ADA-56E4BEA2EF0E}"/>
              </a:ext>
            </a:extLst>
          </p:cNvPr>
          <p:cNvSpPr txBox="1"/>
          <p:nvPr/>
        </p:nvSpPr>
        <p:spPr>
          <a:xfrm>
            <a:off x="477852" y="307302"/>
            <a:ext cx="85336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cap="small" dirty="0">
                <a:solidFill>
                  <a:prstClr val="black"/>
                </a:solidFill>
                <a:latin typeface="+mj-lt"/>
              </a:rPr>
              <a:t>Situation 3 : On veut estimer le dimorphisme sexuel chez la tortue cistude dans une population du sud de la France, près de </a:t>
            </a:r>
            <a:r>
              <a:rPr lang="fr-FR" sz="2400" cap="small" dirty="0" err="1">
                <a:solidFill>
                  <a:prstClr val="black"/>
                </a:solidFill>
                <a:latin typeface="+mj-lt"/>
              </a:rPr>
              <a:t>montpellier</a:t>
            </a:r>
            <a:endParaRPr lang="fr-FR" sz="2400" cap="small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81210F-D9C0-E16B-F578-D5930C46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52" y="1277097"/>
            <a:ext cx="4161182" cy="40191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E5AE7C8-F110-3A9E-E20B-13207A78746F}"/>
              </a:ext>
            </a:extLst>
          </p:cNvPr>
          <p:cNvSpPr txBox="1"/>
          <p:nvPr/>
        </p:nvSpPr>
        <p:spPr>
          <a:xfrm>
            <a:off x="418666" y="5568330"/>
            <a:ext cx="8592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Les M sont 13.2mm plus grands que les femelles. Si les individus mesurés sont tirés aléatoirement, cette différence est un estimateur du dimorphisme sexuel de cette population.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E1603C-0A2E-A594-DF17-6EF8322A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849B06-BC80-AFC8-77C9-38E366DB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685" y="2136168"/>
            <a:ext cx="4095793" cy="24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1" y="457200"/>
            <a:ext cx="7247466" cy="6163733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329C0C-9236-55DF-3900-DCBF4140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65" y="1779036"/>
            <a:ext cx="6867525" cy="459105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32ED2C-AF41-B037-684C-E96031F327A6}"/>
              </a:ext>
            </a:extLst>
          </p:cNvPr>
          <p:cNvSpPr txBox="1"/>
          <p:nvPr/>
        </p:nvSpPr>
        <p:spPr>
          <a:xfrm>
            <a:off x="596348" y="291551"/>
            <a:ext cx="8044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Un écologue forestier cherche à caractériser la variabilité des hauteurs d’arbres dans un peuplement dans le cadre d’une étude sur l’impact de l’habitat sur la reproduction d’oiseaux. </a:t>
            </a:r>
          </a:p>
        </p:txBody>
      </p:sp>
    </p:spTree>
    <p:extLst>
      <p:ext uri="{BB962C8B-B14F-4D97-AF65-F5344CB8AC3E}">
        <p14:creationId xmlns:p14="http://schemas.microsoft.com/office/powerpoint/2010/main" val="121808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8543" y="583867"/>
            <a:ext cx="8204200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« Ai-je plus de chances d’observer des reptiles lorsque la température augmente ? »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Sur 30 </a:t>
            </a:r>
            <a:r>
              <a:rPr lang="fr-FR" dirty="0" err="1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transects</a:t>
            </a:r>
            <a:r>
              <a:rPr lang="fr-FR" dirty="0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suivis chaque semaine au cours du printemps, je constate que j’augmente mes chances de voir des reptiles de 5% quand la température augmente d’un degré. Cette augmentation varie de 2% à 8% selon les </a:t>
            </a:r>
            <a:r>
              <a:rPr lang="fr-FR" dirty="0" err="1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transects</a:t>
            </a:r>
            <a:r>
              <a:rPr lang="fr-FR" dirty="0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».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04333" y="4740577"/>
            <a:ext cx="8078410" cy="169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J’ai bien précisé que j’ai suivi 30 </a:t>
            </a:r>
            <a:r>
              <a:rPr lang="fr-FR" i="1" dirty="0" err="1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transects</a:t>
            </a:r>
            <a:r>
              <a:rPr lang="fr-FR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 cours d’un printemps. </a:t>
            </a:r>
            <a:r>
              <a:rPr lang="fr-FR" sz="2000" b="1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 je répète ce suivi dans une autre région</a:t>
            </a:r>
            <a:r>
              <a:rPr lang="fr-FR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je trouverai sans doute une magnitude et une incertitude différente, parce que les espèces qui fréquentent mes </a:t>
            </a:r>
            <a:r>
              <a:rPr lang="fr-FR" i="1" dirty="0" err="1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transects</a:t>
            </a:r>
            <a:r>
              <a:rPr lang="fr-FR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auront des préférences thermiques différentes. </a:t>
            </a:r>
            <a:r>
              <a:rPr lang="fr-FR" sz="2000" b="1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 réponse est donc bien conditionnée aux données</a:t>
            </a:r>
            <a:r>
              <a:rPr lang="fr-FR" i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505200" y="2752246"/>
            <a:ext cx="2133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prstClr val="black"/>
                </a:solidFill>
              </a:rPr>
              <a:t>Magnitude?</a:t>
            </a:r>
          </a:p>
          <a:p>
            <a:pPr algn="ctr"/>
            <a:endParaRPr lang="fr-FR" sz="2400" b="1" dirty="0">
              <a:solidFill>
                <a:prstClr val="black"/>
              </a:solidFill>
            </a:endParaRPr>
          </a:p>
          <a:p>
            <a:pPr algn="ctr"/>
            <a:r>
              <a:rPr lang="fr-FR" sz="2400" b="1" dirty="0">
                <a:solidFill>
                  <a:prstClr val="black"/>
                </a:solidFill>
              </a:rPr>
              <a:t>Incertitude?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340020-F793-B080-1877-6693C917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933" y="510381"/>
            <a:ext cx="8305800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Comment les abondances de loutres varient-elles d’une rivière à l’autre ? »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rgbClr val="4472C4">
                    <a:lumMod val="75000"/>
                  </a:srgb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 Suite à une enquête portant sur 5 tronçons de 1 km répartis sur 5 rivières d’Auvergne, les comptages de loutres varient en moyenne de 3 individus d’un tronçon à l’autre. Il n’y a aucune différence entre les deux rivières les plus similaires et une différence de 9 individus entre les deux rivières les plus différentes ».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29467" y="2895601"/>
            <a:ext cx="2133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prstClr val="black"/>
                </a:solidFill>
              </a:rPr>
              <a:t>Magnitude?</a:t>
            </a:r>
          </a:p>
          <a:p>
            <a:pPr algn="ctr"/>
            <a:endParaRPr lang="fr-FR" sz="2400" b="1" dirty="0">
              <a:solidFill>
                <a:prstClr val="black"/>
              </a:solidFill>
            </a:endParaRPr>
          </a:p>
          <a:p>
            <a:pPr algn="ctr"/>
            <a:r>
              <a:rPr lang="fr-FR" sz="2400" b="1" dirty="0">
                <a:solidFill>
                  <a:prstClr val="black"/>
                </a:solidFill>
              </a:rPr>
              <a:t>Incertitude?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467" y="4991440"/>
            <a:ext cx="7476066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Bien entendu, il suffirait que je prenne 5 autres rivières et ces différences changeraient : ma réponse est donc </a:t>
            </a:r>
            <a:r>
              <a:rPr lang="fr-FR" sz="2000" b="1" dirty="0">
                <a:solidFill>
                  <a:prstClr val="black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conditionnée aux données.</a:t>
            </a:r>
            <a:endParaRPr lang="fr-FR" b="1" dirty="0">
              <a:solidFill>
                <a:prstClr val="black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10282E-242A-8A2E-9F75-7FBFF4FF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4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B094DD4-090C-52BA-814F-8CFC07FB2186}"/>
              </a:ext>
            </a:extLst>
          </p:cNvPr>
          <p:cNvSpPr txBox="1"/>
          <p:nvPr/>
        </p:nvSpPr>
        <p:spPr>
          <a:xfrm>
            <a:off x="295479" y="2492907"/>
            <a:ext cx="8553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>
                <a:latin typeface="+mj-lt"/>
              </a:rPr>
              <a:t>Estimer l’incertitude autour d’une moyenne : l’intervalle de confiance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F66584-04A0-7E9D-B463-9D04B9C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371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B55C58-5DEC-B735-0B30-E07A88AD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C831A68-70CE-56D5-97B2-01317244E6B8}"/>
                  </a:ext>
                </a:extLst>
              </p:cNvPr>
              <p:cNvSpPr txBox="1"/>
              <p:nvPr/>
            </p:nvSpPr>
            <p:spPr>
              <a:xfrm>
                <a:off x="4876653" y="1807029"/>
                <a:ext cx="400609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Le paramètre de moyenne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>
                    <a:latin typeface="+mj-lt"/>
                  </a:rPr>
                  <a:t>ne nous est connu que par l’échantillon disponible.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r>
                  <a:rPr lang="fr-FR" sz="2400" dirty="0">
                    <a:latin typeface="+mj-lt"/>
                  </a:rPr>
                  <a:t>A quel point s’attend-on à le voir varier </a:t>
                </a:r>
                <a:r>
                  <a:rPr lang="fr-FR" sz="2400" b="1" dirty="0">
                    <a:latin typeface="+mj-lt"/>
                  </a:rPr>
                  <a:t>si on recommence un échantillonnage </a:t>
                </a:r>
                <a:r>
                  <a:rPr lang="fr-FR" sz="2400" dirty="0">
                    <a:latin typeface="+mj-lt"/>
                  </a:rPr>
                  <a:t>de 384 arbres dans la même forêt?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C831A68-70CE-56D5-97B2-01317244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653" y="1807029"/>
                <a:ext cx="4006090" cy="4154984"/>
              </a:xfrm>
              <a:prstGeom prst="rect">
                <a:avLst/>
              </a:prstGeom>
              <a:blipFill>
                <a:blip r:embed="rId4"/>
                <a:stretch>
                  <a:fillRect l="-2435" t="-1173" r="-22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515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B55C58-5DEC-B735-0B30-E07A88AD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C831A68-70CE-56D5-97B2-01317244E6B8}"/>
                  </a:ext>
                </a:extLst>
              </p:cNvPr>
              <p:cNvSpPr txBox="1"/>
              <p:nvPr/>
            </p:nvSpPr>
            <p:spPr>
              <a:xfrm>
                <a:off x="4982817" y="1505533"/>
                <a:ext cx="400609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Le paramètre de moyenne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>
                    <a:latin typeface="+mj-lt"/>
                  </a:rPr>
                  <a:t>ne nous est connu que par l’échantillon disponible.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r>
                  <a:rPr lang="fr-FR" sz="2400" dirty="0">
                    <a:latin typeface="+mj-lt"/>
                  </a:rPr>
                  <a:t>On aimerait faire une inférence à l’</a:t>
                </a:r>
                <a:r>
                  <a:rPr lang="fr-FR" sz="2400" b="1" dirty="0">
                    <a:latin typeface="+mj-lt"/>
                  </a:rPr>
                  <a:t>échelle populationnelle</a:t>
                </a:r>
                <a:r>
                  <a:rPr lang="fr-FR" sz="2400" dirty="0">
                    <a:latin typeface="+mj-lt"/>
                  </a:rPr>
                  <a:t>.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r>
                  <a:rPr lang="fr-FR" sz="2400" dirty="0">
                    <a:latin typeface="+mj-lt"/>
                  </a:rPr>
                  <a:t>A quel point s’attend-on à le voir varier si on recommence un échantillonnage de 384 arbres dans la même forêt?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C831A68-70CE-56D5-97B2-01317244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17" y="1505533"/>
                <a:ext cx="4006090" cy="4893647"/>
              </a:xfrm>
              <a:prstGeom prst="rect">
                <a:avLst/>
              </a:prstGeom>
              <a:blipFill>
                <a:blip r:embed="rId4"/>
                <a:stretch>
                  <a:fillRect l="-2280" t="-996" r="-22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431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24B7C9-63F1-38CF-16A2-BCEA2FE891B6}"/>
                  </a:ext>
                </a:extLst>
              </p:cNvPr>
              <p:cNvSpPr txBox="1"/>
              <p:nvPr/>
            </p:nvSpPr>
            <p:spPr>
              <a:xfrm>
                <a:off x="5105402" y="3902683"/>
                <a:ext cx="26533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=24.1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400" b="0" dirty="0">
                  <a:latin typeface="+mj-lt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=3.6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400" dirty="0">
                  <a:latin typeface="+mj-lt"/>
                </a:endParaRPr>
              </a:p>
              <a:p>
                <a:pPr algn="ctr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124B7C9-63F1-38CF-16A2-BCEA2FE89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2" y="3902683"/>
                <a:ext cx="2653377" cy="1569660"/>
              </a:xfrm>
              <a:prstGeom prst="rect">
                <a:avLst/>
              </a:prstGeom>
              <a:blipFill>
                <a:blip r:embed="rId3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5A7EEE5-42CD-D696-F20C-458CD1A43E0C}"/>
              </a:ext>
            </a:extLst>
          </p:cNvPr>
          <p:cNvSpPr txBox="1"/>
          <p:nvPr/>
        </p:nvSpPr>
        <p:spPr>
          <a:xfrm>
            <a:off x="4237797" y="1137942"/>
            <a:ext cx="4906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On sait que notre échantillon est tiré aléatoirement dans la forêt. 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dirty="0">
                <a:latin typeface="+mj-lt"/>
              </a:rPr>
              <a:t>On fait l’hypothèse que les hauteurs d’arbres sont bien décrites par une loi normale dont les paramètres sont : </a:t>
            </a:r>
          </a:p>
          <a:p>
            <a:pPr algn="just"/>
            <a:endParaRPr lang="fr-FR" sz="2400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CD8CD5-465C-77F5-1F41-61D4634E7F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38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A7EEE5-42CD-D696-F20C-458CD1A43E0C}"/>
              </a:ext>
            </a:extLst>
          </p:cNvPr>
          <p:cNvSpPr txBox="1"/>
          <p:nvPr/>
        </p:nvSpPr>
        <p:spPr>
          <a:xfrm>
            <a:off x="331307" y="1159712"/>
            <a:ext cx="868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</a:t>
            </a:r>
            <a:r>
              <a:rPr lang="fr-FR" sz="2400" b="1" dirty="0">
                <a:latin typeface="+mj-lt"/>
              </a:rPr>
              <a:t>précision</a:t>
            </a:r>
            <a:r>
              <a:rPr lang="fr-FR" sz="2400" dirty="0">
                <a:latin typeface="+mj-lt"/>
              </a:rPr>
              <a:t> de l’estimateur de la moyenne dépend de l’écart-type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fr-FR" sz="2400" dirty="0">
                <a:latin typeface="+mj-lt"/>
              </a:rPr>
              <a:t> et de l’effectif N. On l’appelle l’</a:t>
            </a:r>
            <a:r>
              <a:rPr lang="fr-FR" sz="2400" b="1" dirty="0">
                <a:latin typeface="+mj-lt"/>
              </a:rPr>
              <a:t>erreur standard </a:t>
            </a:r>
            <a:r>
              <a:rPr lang="fr-FR" sz="2400" dirty="0">
                <a:latin typeface="+mj-lt"/>
              </a:rPr>
              <a:t>: </a:t>
            </a:r>
          </a:p>
          <a:p>
            <a:pPr algn="just"/>
            <a:endParaRPr lang="fr-FR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723E4A6-3C76-4BD8-0AF5-797981E1E3C8}"/>
                  </a:ext>
                </a:extLst>
              </p:cNvPr>
              <p:cNvSpPr txBox="1"/>
              <p:nvPr/>
            </p:nvSpPr>
            <p:spPr>
              <a:xfrm>
                <a:off x="2038933" y="3349781"/>
                <a:ext cx="4852198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=0.19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è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𝑡𝑟𝑒𝑠</m:t>
                    </m:r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723E4A6-3C76-4BD8-0AF5-797981E1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933" y="3349781"/>
                <a:ext cx="4852198" cy="1016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2590F79-02AF-5201-0D17-2C8F49D4E498}"/>
                  </a:ext>
                </a:extLst>
              </p:cNvPr>
              <p:cNvSpPr txBox="1"/>
              <p:nvPr/>
            </p:nvSpPr>
            <p:spPr>
              <a:xfrm>
                <a:off x="1801343" y="1992899"/>
                <a:ext cx="4852198" cy="975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2590F79-02AF-5201-0D17-2C8F49D4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343" y="1992899"/>
                <a:ext cx="4852198" cy="975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8D0F1B5-D428-FF2D-48E4-6632CB165F5F}"/>
              </a:ext>
            </a:extLst>
          </p:cNvPr>
          <p:cNvSpPr txBox="1"/>
          <p:nvPr/>
        </p:nvSpPr>
        <p:spPr>
          <a:xfrm>
            <a:off x="278296" y="4747957"/>
            <a:ext cx="868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La moyenne devrait fluctuer de 0.19 mètres d’un échantillon à l’autre, si notre échantillonnage est bien aléatoire et les hauteurs d’arbres bien distribuées normalement.</a:t>
            </a:r>
          </a:p>
        </p:txBody>
      </p:sp>
    </p:spTree>
    <p:extLst>
      <p:ext uri="{BB962C8B-B14F-4D97-AF65-F5344CB8AC3E}">
        <p14:creationId xmlns:p14="http://schemas.microsoft.com/office/powerpoint/2010/main" val="2997721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32D6DD-A4A7-EC11-A608-6A7AE4D0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9" y="2471410"/>
            <a:ext cx="4174438" cy="380455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5A7EEE5-42CD-D696-F20C-458CD1A43E0C}"/>
                  </a:ext>
                </a:extLst>
              </p:cNvPr>
              <p:cNvSpPr txBox="1"/>
              <p:nvPr/>
            </p:nvSpPr>
            <p:spPr>
              <a:xfrm>
                <a:off x="331307" y="1117328"/>
                <a:ext cx="86801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Dans quelle gamme de hauteurs d’arbres devrait varier la moyenne d’un échantillon à l’autre, avec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=24.1</m:t>
                    </m:r>
                  </m:oMath>
                </a14:m>
                <a:r>
                  <a:rPr lang="fr-FR" sz="2400" dirty="0">
                    <a:latin typeface="+mj-lt"/>
                  </a:rPr>
                  <a:t> mètres et SE = 0.19 mètres?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5A7EEE5-42CD-D696-F20C-458CD1A4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7" y="1117328"/>
                <a:ext cx="8680174" cy="1200329"/>
              </a:xfrm>
              <a:prstGeom prst="rect">
                <a:avLst/>
              </a:prstGeom>
              <a:blipFill>
                <a:blip r:embed="rId4"/>
                <a:stretch>
                  <a:fillRect l="-1053" t="-4061" r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823CEE48-04CA-2F7C-33E4-A83A872740D2}"/>
              </a:ext>
            </a:extLst>
          </p:cNvPr>
          <p:cNvSpPr txBox="1"/>
          <p:nvPr/>
        </p:nvSpPr>
        <p:spPr>
          <a:xfrm>
            <a:off x="4363280" y="2475261"/>
            <a:ext cx="45918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Si toutes les hauteurs d’arbres étaient équiprobables dans la population, cette gamme serait 24.1 </a:t>
            </a:r>
            <a:r>
              <a:rPr lang="fr-FR" sz="2400" dirty="0">
                <a:latin typeface="+mj-lt"/>
                <a:cs typeface="Calibri" panose="020F0502020204030204" pitchFamily="34" charset="0"/>
              </a:rPr>
              <a:t>± 0.19 mètres.</a:t>
            </a:r>
          </a:p>
          <a:p>
            <a:pPr algn="just"/>
            <a:endParaRPr lang="fr-FR" sz="2400" dirty="0">
              <a:latin typeface="+mj-lt"/>
              <a:cs typeface="Calibri" panose="020F0502020204030204" pitchFamily="34" charset="0"/>
            </a:endParaRPr>
          </a:p>
          <a:p>
            <a:pPr algn="just"/>
            <a:r>
              <a:rPr lang="fr-FR" sz="2400" dirty="0">
                <a:latin typeface="+mj-lt"/>
                <a:cs typeface="Calibri" panose="020F0502020204030204" pitchFamily="34" charset="0"/>
              </a:rPr>
              <a:t>Mais dans la loi normale, </a:t>
            </a:r>
            <a:r>
              <a:rPr lang="fr-FR" sz="2400" b="1" dirty="0">
                <a:latin typeface="+mj-lt"/>
                <a:cs typeface="Calibri" panose="020F0502020204030204" pitchFamily="34" charset="0"/>
              </a:rPr>
              <a:t>la probabilité de chaque hauteur d’arbre diminue en s’éloignant de la moyenne</a:t>
            </a:r>
            <a:r>
              <a:rPr lang="fr-FR" sz="2400" dirty="0">
                <a:latin typeface="+mj-lt"/>
                <a:cs typeface="Calibri" panose="020F0502020204030204" pitchFamily="34" charset="0"/>
              </a:rPr>
              <a:t>, donc la gamme recherchée est plus large</a:t>
            </a:r>
          </a:p>
        </p:txBody>
      </p:sp>
    </p:spTree>
    <p:extLst>
      <p:ext uri="{BB962C8B-B14F-4D97-AF65-F5344CB8AC3E}">
        <p14:creationId xmlns:p14="http://schemas.microsoft.com/office/powerpoint/2010/main" val="3042703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27AF8F-D348-82D9-40B8-6BC7BB41C24B}"/>
                  </a:ext>
                </a:extLst>
              </p:cNvPr>
              <p:cNvSpPr txBox="1"/>
              <p:nvPr/>
            </p:nvSpPr>
            <p:spPr>
              <a:xfrm>
                <a:off x="274034" y="239532"/>
                <a:ext cx="443948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Dans quelle gamme de hauteurs d’arbres devrait varier la moyenne d’un échantillon à l’autre, avec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=24.1</m:t>
                    </m:r>
                  </m:oMath>
                </a14:m>
                <a:r>
                  <a:rPr lang="fr-FR" sz="2400" dirty="0">
                    <a:latin typeface="+mj-lt"/>
                  </a:rPr>
                  <a:t> mètres et SE = 0.19 mètres?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27AF8F-D348-82D9-40B8-6BC7BB41C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4" y="239532"/>
                <a:ext cx="4439482" cy="2308324"/>
              </a:xfrm>
              <a:prstGeom prst="rect">
                <a:avLst/>
              </a:prstGeom>
              <a:blipFill>
                <a:blip r:embed="rId3"/>
                <a:stretch>
                  <a:fillRect l="-2198" t="-2111" r="-2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6E2054B-D7CF-D608-1F69-58A649DD0482}"/>
              </a:ext>
            </a:extLst>
          </p:cNvPr>
          <p:cNvSpPr txBox="1"/>
          <p:nvPr/>
        </p:nvSpPr>
        <p:spPr>
          <a:xfrm>
            <a:off x="4238209" y="2163460"/>
            <a:ext cx="4439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On va considérer qu’il y a un certain risque de </a:t>
            </a:r>
            <a:r>
              <a:rPr lang="fr-FR" sz="2400" b="1" dirty="0">
                <a:latin typeface="+mj-lt"/>
              </a:rPr>
              <a:t>tirer par hasard </a:t>
            </a:r>
            <a:r>
              <a:rPr lang="fr-FR" sz="2400" dirty="0">
                <a:latin typeface="+mj-lt"/>
              </a:rPr>
              <a:t>des échantillons d’arbres inhabituellement petits ou inhabituellement grands.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1E653D-EA5F-B95A-2EAB-1E221B23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1926"/>
            <a:ext cx="9144000" cy="24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4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59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27AF8F-D348-82D9-40B8-6BC7BB41C24B}"/>
                  </a:ext>
                </a:extLst>
              </p:cNvPr>
              <p:cNvSpPr txBox="1"/>
              <p:nvPr/>
            </p:nvSpPr>
            <p:spPr>
              <a:xfrm>
                <a:off x="274034" y="239532"/>
                <a:ext cx="443948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Dans quelle gamme de hauteurs d’arbres devrait varier la moyenne d’un échantillon à l’autre, avec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=24.1</m:t>
                    </m:r>
                  </m:oMath>
                </a14:m>
                <a:r>
                  <a:rPr lang="fr-FR" sz="2400" dirty="0">
                    <a:latin typeface="+mj-lt"/>
                  </a:rPr>
                  <a:t> mètres et SE = 0.19 mètres? </a:t>
                </a: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127AF8F-D348-82D9-40B8-6BC7BB41C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4" y="239532"/>
                <a:ext cx="4439482" cy="2308324"/>
              </a:xfrm>
              <a:prstGeom prst="rect">
                <a:avLst/>
              </a:prstGeom>
              <a:blipFill>
                <a:blip r:embed="rId3"/>
                <a:stretch>
                  <a:fillRect l="-2198" t="-2111" r="-20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6E2054B-D7CF-D608-1F69-58A649DD0482}"/>
              </a:ext>
            </a:extLst>
          </p:cNvPr>
          <p:cNvSpPr txBox="1"/>
          <p:nvPr/>
        </p:nvSpPr>
        <p:spPr>
          <a:xfrm>
            <a:off x="4238209" y="2163460"/>
            <a:ext cx="4439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On va considérer qu’il y a un certain risque de </a:t>
            </a:r>
            <a:r>
              <a:rPr lang="fr-FR" sz="2400" b="1" dirty="0">
                <a:latin typeface="+mj-lt"/>
              </a:rPr>
              <a:t>tirer par hasard </a:t>
            </a:r>
            <a:r>
              <a:rPr lang="fr-FR" sz="2400" dirty="0">
                <a:latin typeface="+mj-lt"/>
              </a:rPr>
              <a:t>des échantillons d’arbres inhabituellement petits ou inhabituellement grands.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1E653D-EA5F-B95A-2EAB-1E221B23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1926"/>
            <a:ext cx="9144000" cy="24460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D3743BA-825D-DC37-EDA3-9F8A54D8AAAC}"/>
              </a:ext>
            </a:extLst>
          </p:cNvPr>
          <p:cNvSpPr txBox="1"/>
          <p:nvPr/>
        </p:nvSpPr>
        <p:spPr>
          <a:xfrm>
            <a:off x="2002971" y="5001285"/>
            <a:ext cx="6008915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Disons qu’on veut avoir confiance en notre gamme de variation pour 95 échantillons sur 100 : c’est le </a:t>
            </a:r>
            <a:r>
              <a:rPr lang="fr-FR" sz="2400" b="1" dirty="0">
                <a:latin typeface="+mj-lt"/>
              </a:rPr>
              <a:t>seuil de confiance </a:t>
            </a:r>
            <a:r>
              <a:rPr lang="fr-FR" sz="2400" dirty="0">
                <a:latin typeface="+mj-lt"/>
              </a:rPr>
              <a:t>(</a:t>
            </a:r>
            <a:r>
              <a:rPr lang="el-GR" sz="2400" dirty="0">
                <a:latin typeface="+mj-lt"/>
              </a:rPr>
              <a:t>α</a:t>
            </a:r>
            <a:r>
              <a:rPr lang="fr-FR" sz="2400" dirty="0">
                <a:latin typeface="+mj-lt"/>
              </a:rPr>
              <a:t> = 0.95)</a:t>
            </a:r>
          </a:p>
        </p:txBody>
      </p:sp>
    </p:spTree>
    <p:extLst>
      <p:ext uri="{BB962C8B-B14F-4D97-AF65-F5344CB8AC3E}">
        <p14:creationId xmlns:p14="http://schemas.microsoft.com/office/powerpoint/2010/main" val="36711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9A496C-99EF-7BD3-337C-2BB76BB5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10" y="3175"/>
            <a:ext cx="373016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E7D738C-D0EF-2780-729C-D68EB2D5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5" y="3697357"/>
            <a:ext cx="3682965" cy="29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9550ED0-352B-0569-5AE9-4BC11F97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63" y="278089"/>
            <a:ext cx="3585336" cy="42445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8563" y="5149022"/>
            <a:ext cx="3682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Quel est l’individu? </a:t>
            </a:r>
          </a:p>
          <a:p>
            <a:r>
              <a:rPr lang="fr-FR" sz="24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Quelle est la population?</a:t>
            </a:r>
            <a:endParaRPr lang="fr-FR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6017D3-634D-8F53-1E93-53CEF26C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494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3B38A22-2EBE-AA34-49B2-E5283B52F8C4}"/>
                  </a:ext>
                </a:extLst>
              </p:cNvPr>
              <p:cNvSpPr txBox="1"/>
              <p:nvPr/>
            </p:nvSpPr>
            <p:spPr>
              <a:xfrm>
                <a:off x="304803" y="587856"/>
                <a:ext cx="868017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Dans quelle gamme de hauteurs d’arbres devrait varier la moyenne d’un échantillon à l’autre, avec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=24.1</m:t>
                    </m:r>
                  </m:oMath>
                </a14:m>
                <a:r>
                  <a:rPr lang="fr-FR" sz="2400" dirty="0">
                    <a:latin typeface="+mj-lt"/>
                  </a:rPr>
                  <a:t> mètres et SE = 0.19 mètres,  en acceptant que 5 échantillons sur 100 auront des hauteurs moyennes plus petites ou plus grandes?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3B38A22-2EBE-AA34-49B2-E5283B52F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3" y="587856"/>
                <a:ext cx="8680174" cy="1569660"/>
              </a:xfrm>
              <a:prstGeom prst="rect">
                <a:avLst/>
              </a:prstGeom>
              <a:blipFill>
                <a:blip r:embed="rId3"/>
                <a:stretch>
                  <a:fillRect l="-1053" t="-3101" r="-1053" b="-77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4E837B1-AFB9-B22E-7E43-D89CBDEBECF6}"/>
                  </a:ext>
                </a:extLst>
              </p:cNvPr>
              <p:cNvSpPr txBox="1"/>
              <p:nvPr/>
            </p:nvSpPr>
            <p:spPr>
              <a:xfrm>
                <a:off x="1469212" y="2421224"/>
                <a:ext cx="5990935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𝑏𝑎𝑠𝑠𝑒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=24.06−</m:t>
                    </m:r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0.025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4E837B1-AFB9-B22E-7E43-D89CBDEB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2" y="2421224"/>
                <a:ext cx="5990935" cy="1007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D31BB336-F93F-343A-4DC9-901CCF6AB345}"/>
              </a:ext>
            </a:extLst>
          </p:cNvPr>
          <p:cNvSpPr txBox="1"/>
          <p:nvPr/>
        </p:nvSpPr>
        <p:spPr>
          <a:xfrm>
            <a:off x="304803" y="5009066"/>
            <a:ext cx="8680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i="1" dirty="0">
                <a:latin typeface="+mj-lt"/>
              </a:rPr>
              <a:t>q </a:t>
            </a:r>
            <a:r>
              <a:rPr lang="fr-FR" sz="2400" dirty="0">
                <a:latin typeface="+mj-lt"/>
              </a:rPr>
              <a:t>est le facteur par lequel multiplier l’erreur standard pour que la gamme de hauteurs s’étende des 2.5% d’échantillons les plus petits aux 2.5% d’échantillons les plus grands.</a:t>
            </a:r>
            <a:endParaRPr lang="fr-FR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586DD35-F083-B85C-2762-E33F98BBE1E3}"/>
                  </a:ext>
                </a:extLst>
              </p:cNvPr>
              <p:cNvSpPr txBox="1"/>
              <p:nvPr/>
            </p:nvSpPr>
            <p:spPr>
              <a:xfrm>
                <a:off x="1495715" y="3255336"/>
                <a:ext cx="5990935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h𝑎𝑢𝑡𝑒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=24.06+</m:t>
                    </m:r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0.975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586DD35-F083-B85C-2762-E33F98BBE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15" y="3255336"/>
                <a:ext cx="5990935" cy="1007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947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1BB336-F93F-343A-4DC9-901CCF6AB345}"/>
              </a:ext>
            </a:extLst>
          </p:cNvPr>
          <p:cNvSpPr txBox="1"/>
          <p:nvPr/>
        </p:nvSpPr>
        <p:spPr>
          <a:xfrm>
            <a:off x="2506666" y="4805016"/>
            <a:ext cx="5308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prédit par une loi normale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centré sur 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indépendant de l’unité de mesure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dirty="0"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D06A5F-CA93-7B64-0027-A5D41ABBDBF1}"/>
              </a:ext>
            </a:extLst>
          </p:cNvPr>
          <p:cNvSpPr txBox="1"/>
          <p:nvPr/>
        </p:nvSpPr>
        <p:spPr>
          <a:xfrm>
            <a:off x="3146563" y="682107"/>
            <a:ext cx="868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Comment définir q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B90C522-271D-28A9-B35C-D67129407888}"/>
                  </a:ext>
                </a:extLst>
              </p:cNvPr>
              <p:cNvSpPr txBox="1"/>
              <p:nvPr/>
            </p:nvSpPr>
            <p:spPr>
              <a:xfrm>
                <a:off x="1469212" y="2421224"/>
                <a:ext cx="5990935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𝑏𝑎𝑠𝑠𝑒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=24.06−</m:t>
                    </m:r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0.025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B90C522-271D-28A9-B35C-D67129407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2" y="2421224"/>
                <a:ext cx="5990935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2546A13-1B85-CD49-1ECF-45E78DDCD74D}"/>
                  </a:ext>
                </a:extLst>
              </p:cNvPr>
              <p:cNvSpPr txBox="1"/>
              <p:nvPr/>
            </p:nvSpPr>
            <p:spPr>
              <a:xfrm>
                <a:off x="1495715" y="3255336"/>
                <a:ext cx="5990935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h𝑎𝑢𝑡𝑒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=24.06+</m:t>
                    </m:r>
                    <m:sSub>
                      <m:sSub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0.975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2546A13-1B85-CD49-1ECF-45E78DDC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15" y="3255336"/>
                <a:ext cx="5990935" cy="1007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946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EAD5AF-EDA7-6FE5-EFB0-AF7AF231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6" y="2699076"/>
            <a:ext cx="4926689" cy="3839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8CE10B8-9CBF-B5CE-7C57-3782A89BE21F}"/>
                  </a:ext>
                </a:extLst>
              </p:cNvPr>
              <p:cNvSpPr txBox="1"/>
              <p:nvPr/>
            </p:nvSpPr>
            <p:spPr>
              <a:xfrm>
                <a:off x="371060" y="1180079"/>
                <a:ext cx="86107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latin typeface="+mj-lt"/>
                  </a:rPr>
                  <a:t>La </a:t>
                </a:r>
                <a:r>
                  <a:rPr lang="fr-FR" sz="2400" b="1" dirty="0">
                    <a:latin typeface="+mj-lt"/>
                  </a:rPr>
                  <a:t>loi normale centrée-réduite </a:t>
                </a:r>
                <a:r>
                  <a:rPr lang="fr-FR" sz="2400" dirty="0">
                    <a:latin typeface="+mj-lt"/>
                  </a:rPr>
                  <a:t>décrit la variabilité attendue de toute variable normalement distribuée dont la moyenne est 0 et l’écart-type 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8CE10B8-9CBF-B5CE-7C57-3782A89B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0" y="1180079"/>
                <a:ext cx="8610794" cy="1200329"/>
              </a:xfrm>
              <a:prstGeom prst="rect">
                <a:avLst/>
              </a:prstGeom>
              <a:blipFill>
                <a:blip r:embed="rId4"/>
                <a:stretch>
                  <a:fillRect l="-1133" t="-4082" r="-1062" b="-112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589898A-1348-5DDF-2F36-BA2B19514231}"/>
              </a:ext>
            </a:extLst>
          </p:cNvPr>
          <p:cNvSpPr txBox="1"/>
          <p:nvPr/>
        </p:nvSpPr>
        <p:spPr>
          <a:xfrm>
            <a:off x="1008293" y="3501042"/>
            <a:ext cx="9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q</a:t>
            </a:r>
            <a:r>
              <a:rPr lang="fr-FR" sz="2400" baseline="-25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0.025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3964D2E-8E6A-27EF-C602-E586D998D2E4}"/>
              </a:ext>
            </a:extLst>
          </p:cNvPr>
          <p:cNvCxnSpPr/>
          <p:nvPr/>
        </p:nvCxnSpPr>
        <p:spPr>
          <a:xfrm>
            <a:off x="1338943" y="4027714"/>
            <a:ext cx="0" cy="16981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D4916A5-0F34-6EE7-3D8F-216309B3E072}"/>
              </a:ext>
            </a:extLst>
          </p:cNvPr>
          <p:cNvCxnSpPr/>
          <p:nvPr/>
        </p:nvCxnSpPr>
        <p:spPr>
          <a:xfrm>
            <a:off x="4408714" y="3929743"/>
            <a:ext cx="0" cy="16981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0B74A02-4F07-35BD-1718-FF1348D4062D}"/>
              </a:ext>
            </a:extLst>
          </p:cNvPr>
          <p:cNvSpPr txBox="1"/>
          <p:nvPr/>
        </p:nvSpPr>
        <p:spPr>
          <a:xfrm>
            <a:off x="3943350" y="3398882"/>
            <a:ext cx="93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q</a:t>
            </a:r>
            <a:r>
              <a:rPr lang="fr-FR" sz="2400" baseline="-25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0.975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774B2A-9420-1A93-28CB-A6D153817F40}"/>
              </a:ext>
            </a:extLst>
          </p:cNvPr>
          <p:cNvSpPr txBox="1"/>
          <p:nvPr/>
        </p:nvSpPr>
        <p:spPr>
          <a:xfrm>
            <a:off x="5286088" y="3629714"/>
            <a:ext cx="3608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Pour cette loi : </a:t>
            </a:r>
          </a:p>
          <a:p>
            <a:pPr algn="just"/>
            <a:endParaRPr lang="fr-FR" sz="2400" dirty="0">
              <a:latin typeface="+mj-lt"/>
            </a:endParaRPr>
          </a:p>
          <a:p>
            <a:pPr algn="just"/>
            <a:r>
              <a:rPr lang="fr-FR" sz="2400" dirty="0">
                <a:latin typeface="+mj-lt"/>
              </a:rPr>
              <a:t>q</a:t>
            </a:r>
            <a:r>
              <a:rPr lang="fr-FR" sz="2400" baseline="-25000" dirty="0">
                <a:latin typeface="+mj-lt"/>
              </a:rPr>
              <a:t>0.025 </a:t>
            </a:r>
            <a:r>
              <a:rPr lang="fr-FR" sz="2400" dirty="0">
                <a:latin typeface="+mj-lt"/>
              </a:rPr>
              <a:t>= - 1.96</a:t>
            </a:r>
          </a:p>
          <a:p>
            <a:pPr algn="just"/>
            <a:r>
              <a:rPr lang="fr-FR" sz="2400" dirty="0">
                <a:latin typeface="+mj-lt"/>
              </a:rPr>
              <a:t>q</a:t>
            </a:r>
            <a:r>
              <a:rPr lang="fr-FR" sz="2400" baseline="-25000" dirty="0">
                <a:latin typeface="+mj-lt"/>
              </a:rPr>
              <a:t>0.975</a:t>
            </a:r>
            <a:r>
              <a:rPr lang="fr-FR" sz="2400" dirty="0">
                <a:latin typeface="+mj-lt"/>
              </a:rPr>
              <a:t> = 1.96</a:t>
            </a:r>
          </a:p>
        </p:txBody>
      </p:sp>
    </p:spTree>
    <p:extLst>
      <p:ext uri="{BB962C8B-B14F-4D97-AF65-F5344CB8AC3E}">
        <p14:creationId xmlns:p14="http://schemas.microsoft.com/office/powerpoint/2010/main" val="33490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F80E6A4-6D18-A737-E071-C387C6015DE5}"/>
                  </a:ext>
                </a:extLst>
              </p:cNvPr>
              <p:cNvSpPr txBox="1"/>
              <p:nvPr/>
            </p:nvSpPr>
            <p:spPr>
              <a:xfrm>
                <a:off x="1470511" y="368332"/>
                <a:ext cx="6415961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𝑏𝑎𝑠𝑠𝑒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=24.06−1.96×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=23.7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F80E6A4-6D18-A737-E071-C387C6015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11" y="368332"/>
                <a:ext cx="6415961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BD0A416-4BC3-55CA-DF0E-E55AD5F80B13}"/>
                  </a:ext>
                </a:extLst>
              </p:cNvPr>
              <p:cNvSpPr txBox="1"/>
              <p:nvPr/>
            </p:nvSpPr>
            <p:spPr>
              <a:xfrm>
                <a:off x="1497014" y="1267760"/>
                <a:ext cx="6389458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fr-FR" sz="2400" dirty="0">
                  <a:latin typeface="+mj-lt"/>
                </a:endParaRPr>
              </a:p>
              <a:p>
                <a:pPr algn="ctr"/>
                <a:r>
                  <a:rPr lang="fr-FR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𝑎𝑙𝑒𝑢𝑟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h𝑎𝑢𝑡𝑒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=24.06+1.96×</m:t>
                    </m:r>
                    <m:f>
                      <m:fPr>
                        <m:ctrlP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384</m:t>
                            </m:r>
                          </m:e>
                        </m:rad>
                      </m:den>
                    </m:f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=24.4 </m:t>
                    </m:r>
                    <m:r>
                      <a:rPr lang="fr-F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fr-FR" sz="24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BD0A416-4BC3-55CA-DF0E-E55AD5F8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014" y="1267760"/>
                <a:ext cx="6389458" cy="1007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C7F4769C-0E8B-6726-1D43-8A7CFAA43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614" y="2810068"/>
            <a:ext cx="5366657" cy="3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07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64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F4769C-0E8B-6726-1D43-8A7CFAA4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2810068"/>
            <a:ext cx="5366657" cy="39780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72E8A3E-CF94-1A6A-ABED-2005778F3757}"/>
              </a:ext>
            </a:extLst>
          </p:cNvPr>
          <p:cNvSpPr txBox="1"/>
          <p:nvPr/>
        </p:nvSpPr>
        <p:spPr>
          <a:xfrm>
            <a:off x="371060" y="1180079"/>
            <a:ext cx="861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latin typeface="+mj-lt"/>
              </a:rPr>
              <a:t>23.7 – 24.4 m </a:t>
            </a:r>
            <a:r>
              <a:rPr lang="fr-FR" sz="2400">
                <a:latin typeface="+mj-lt"/>
              </a:rPr>
              <a:t>est l’</a:t>
            </a:r>
            <a:r>
              <a:rPr lang="fr-FR" sz="2400" b="1">
                <a:latin typeface="+mj-lt"/>
              </a:rPr>
              <a:t>intervalle </a:t>
            </a:r>
            <a:r>
              <a:rPr lang="fr-FR" sz="2400" b="1" dirty="0">
                <a:latin typeface="+mj-lt"/>
              </a:rPr>
              <a:t>de confiance à 95% de la moyenne </a:t>
            </a:r>
            <a:r>
              <a:rPr lang="fr-FR" sz="2400" dirty="0">
                <a:latin typeface="+mj-lt"/>
              </a:rPr>
              <a:t>des hauteurs d’arbres dans notre population. </a:t>
            </a:r>
          </a:p>
        </p:txBody>
      </p:sp>
    </p:spTree>
    <p:extLst>
      <p:ext uri="{BB962C8B-B14F-4D97-AF65-F5344CB8AC3E}">
        <p14:creationId xmlns:p14="http://schemas.microsoft.com/office/powerpoint/2010/main" val="1927761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63856" y="835459"/>
                <a:ext cx="4165499" cy="735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5−95</m:t>
                          </m:r>
                        </m:sub>
                      </m:sSub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𝑚𝑜𝑦𝑒𝑛𝑛𝑒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±1,96×</m:t>
                      </m:r>
                      <m:f>
                        <m:f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𝑐𝑎𝑟𝑡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𝑒𝑓𝑓𝑒𝑐𝑡𝑖𝑓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56" y="835459"/>
                <a:ext cx="4165499" cy="735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1678287" y="2006609"/>
            <a:ext cx="617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+mj-lt"/>
              </a:rPr>
              <a:t>On suppose que </a:t>
            </a:r>
            <a:r>
              <a:rPr lang="fr-FR" sz="2000" b="1" dirty="0">
                <a:solidFill>
                  <a:prstClr val="black"/>
                </a:solidFill>
                <a:latin typeface="+mj-lt"/>
              </a:rPr>
              <a:t>la variance de la distribution est connue – </a:t>
            </a:r>
            <a:r>
              <a:rPr lang="fr-FR" sz="2000" dirty="0">
                <a:solidFill>
                  <a:prstClr val="black"/>
                </a:solidFill>
                <a:latin typeface="+mj-lt"/>
              </a:rPr>
              <a:t>mais ce n’est pratiquement jamais le cas dans la réalité</a:t>
            </a:r>
            <a:r>
              <a:rPr lang="fr-FR" dirty="0">
                <a:solidFill>
                  <a:prstClr val="black"/>
                </a:solidFill>
                <a:latin typeface="+mj-lt"/>
              </a:rPr>
              <a:t>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28009" y="3538138"/>
            <a:ext cx="8707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+mj-lt"/>
              </a:rPr>
              <a:t>Si on ne connait que la </a:t>
            </a:r>
            <a:r>
              <a:rPr lang="fr-FR" sz="2000" b="1" dirty="0">
                <a:solidFill>
                  <a:prstClr val="black"/>
                </a:solidFill>
                <a:latin typeface="+mj-lt"/>
              </a:rPr>
              <a:t>variance de l’échantillon </a:t>
            </a:r>
            <a:r>
              <a:rPr lang="fr-FR" dirty="0">
                <a:solidFill>
                  <a:prstClr val="black"/>
                </a:solidFill>
                <a:latin typeface="+mj-lt"/>
              </a:rPr>
              <a:t>(et non de la distribution complète):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717667" y="4393937"/>
                <a:ext cx="4538422" cy="735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5−95</m:t>
                          </m:r>
                        </m:sub>
                      </m:sSub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𝑚𝑜𝑦𝑒𝑛𝑛𝑒</m:t>
                      </m:r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−1,95%</m:t>
                          </m:r>
                        </m:sub>
                      </m:sSub>
                      <m:r>
                        <a:rPr lang="fr-F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𝑐𝑎𝑟𝑡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𝑒𝑓𝑓𝑒𝑐𝑡𝑖𝑓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667" y="4393937"/>
                <a:ext cx="4538422" cy="735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79775" y="385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fr-FR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30AF0E-2C2A-9564-8EE6-89FA4F94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D32B6B-4A9E-850F-48D6-B328F4689AE7}"/>
              </a:ext>
            </a:extLst>
          </p:cNvPr>
          <p:cNvSpPr txBox="1"/>
          <p:nvPr/>
        </p:nvSpPr>
        <p:spPr>
          <a:xfrm>
            <a:off x="436228" y="5622431"/>
            <a:ext cx="870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+mj-lt"/>
              </a:rPr>
              <a:t>Quelle est la différence entre ces deux intervalles de confiance?</a:t>
            </a:r>
          </a:p>
        </p:txBody>
      </p:sp>
    </p:spTree>
    <p:extLst>
      <p:ext uri="{BB962C8B-B14F-4D97-AF65-F5344CB8AC3E}">
        <p14:creationId xmlns:p14="http://schemas.microsoft.com/office/powerpoint/2010/main" val="894387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79775" y="385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>
                <a:solidFill>
                  <a:prstClr val="black"/>
                </a:solidFill>
                <a:latin typeface="Arial" panose="020B0604020202020204" pitchFamily="34" charset="0"/>
              </a:rPr>
            </a:br>
            <a:endParaRPr lang="fr-FR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273522"/>
            <a:ext cx="5388429" cy="518823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2568771"/>
            <a:ext cx="2145139" cy="22479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41331" y="4501343"/>
            <a:ext cx="2409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prstClr val="white"/>
                </a:solidFill>
              </a:rPr>
              <a:t>William S. Gosset « Mr </a:t>
            </a:r>
            <a:r>
              <a:rPr lang="fr-FR" sz="1200" dirty="0" err="1">
                <a:solidFill>
                  <a:prstClr val="white"/>
                </a:solidFill>
              </a:rPr>
              <a:t>Student</a:t>
            </a:r>
            <a:r>
              <a:rPr lang="fr-FR" sz="1200" dirty="0">
                <a:solidFill>
                  <a:prstClr val="white"/>
                </a:solidFill>
              </a:rPr>
              <a:t>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9965CD-02E3-169C-C941-1C3A656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66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F42809-DD8E-9FFF-2B94-D51EB9A6A818}"/>
              </a:ext>
            </a:extLst>
          </p:cNvPr>
          <p:cNvSpPr txBox="1"/>
          <p:nvPr/>
        </p:nvSpPr>
        <p:spPr>
          <a:xfrm>
            <a:off x="436228" y="375320"/>
            <a:ext cx="87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cap="small" dirty="0">
                <a:solidFill>
                  <a:prstClr val="black"/>
                </a:solidFill>
                <a:latin typeface="+mj-lt"/>
              </a:rPr>
              <a:t>Plus l’échantillon est faible, plus l’incertitude autour de l’estimation est élevée: </a:t>
            </a:r>
          </a:p>
          <a:p>
            <a:pPr algn="ctr"/>
            <a:r>
              <a:rPr lang="fr-FR" b="1" cap="small" dirty="0">
                <a:solidFill>
                  <a:prstClr val="black"/>
                </a:solidFill>
                <a:latin typeface="+mj-lt"/>
              </a:rPr>
              <a:t>Loi de </a:t>
            </a:r>
            <a:r>
              <a:rPr lang="fr-FR" b="1" cap="small" dirty="0" err="1">
                <a:solidFill>
                  <a:prstClr val="black"/>
                </a:solidFill>
                <a:latin typeface="+mj-lt"/>
              </a:rPr>
              <a:t>Student</a:t>
            </a:r>
            <a:endParaRPr lang="fr-FR" b="1" cap="small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3184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144547" y="182490"/>
            <a:ext cx="8904332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prstClr val="black"/>
                </a:solidFill>
                <a:latin typeface="+mj-lt"/>
              </a:rPr>
              <a:t>L’intervalle de confiance </a:t>
            </a:r>
            <a:r>
              <a:rPr lang="fr-FR" sz="2000" b="1" dirty="0">
                <a:solidFill>
                  <a:prstClr val="black"/>
                </a:solidFill>
                <a:latin typeface="+mj-lt"/>
              </a:rPr>
              <a:t>se réduit avec la taille d’échantillon </a:t>
            </a:r>
          </a:p>
          <a:p>
            <a:pPr algn="ctr"/>
            <a:r>
              <a:rPr lang="fr-FR" dirty="0">
                <a:solidFill>
                  <a:prstClr val="black"/>
                </a:solidFill>
                <a:latin typeface="+mj-lt"/>
              </a:rPr>
              <a:t>On considère qu’avec </a:t>
            </a:r>
            <a:r>
              <a:rPr lang="fr-FR" sz="2000" b="1" dirty="0">
                <a:solidFill>
                  <a:prstClr val="black"/>
                </a:solidFill>
                <a:latin typeface="+mj-lt"/>
              </a:rPr>
              <a:t>n&gt;30</a:t>
            </a:r>
            <a:r>
              <a:rPr lang="fr-FR" dirty="0">
                <a:solidFill>
                  <a:prstClr val="black"/>
                </a:solidFill>
                <a:latin typeface="+mj-lt"/>
              </a:rPr>
              <a:t> on a une bonne estimation de la moyenne et de la variance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332" y="962762"/>
            <a:ext cx="6104762" cy="58952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C1A028-8294-6542-7BA8-4C728107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918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690" y="1016005"/>
            <a:ext cx="3650046" cy="3650046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489622" y="3781168"/>
            <a:ext cx="22242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852617" y="289784"/>
            <a:ext cx="748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Quelles caractéristiques attend-on d’une estimation de moyenne, de variance, ou de n’importe quelle quantité statistique?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596714" y="1894703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9BD5">
                    <a:lumMod val="75000"/>
                  </a:srgbClr>
                </a:solidFill>
              </a:rPr>
              <a:t>Vraie moyenne = 6kg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4382529" y="4646141"/>
            <a:ext cx="47779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930347" y="4624861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9BD5">
                    <a:lumMod val="75000"/>
                  </a:srgbClr>
                </a:solidFill>
              </a:rPr>
              <a:t>Vrai écart-type = 2kg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4250724" y="3632886"/>
            <a:ext cx="321276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4485504" y="3529908"/>
            <a:ext cx="630193" cy="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061254" y="3361032"/>
            <a:ext cx="63019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596714" y="1293341"/>
            <a:ext cx="0" cy="33528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11892" y="5263978"/>
            <a:ext cx="80154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prstClr val="black"/>
                </a:solidFill>
              </a:rPr>
              <a:t>Biais: </a:t>
            </a:r>
            <a:r>
              <a:rPr lang="fr-FR" dirty="0">
                <a:solidFill>
                  <a:prstClr val="black"/>
                </a:solidFill>
              </a:rPr>
              <a:t>décalage de la moyenne estimée par rapport à sa vraie valeur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On veut le </a:t>
            </a:r>
            <a:r>
              <a:rPr lang="fr-FR" sz="2000" b="1" dirty="0">
                <a:solidFill>
                  <a:prstClr val="black"/>
                </a:solidFill>
              </a:rPr>
              <a:t>minimiser</a:t>
            </a:r>
            <a:endParaRPr lang="fr-FR" b="1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Dû à des tirages non aléatoires, erreurs de mesures systématiques, malchance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Sa correction est la correction de sa cause!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B11F1E-2158-FC51-959D-62F6C619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45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690" y="1016005"/>
            <a:ext cx="3650046" cy="3650046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489622" y="3781168"/>
            <a:ext cx="22242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852616" y="375509"/>
            <a:ext cx="748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Quelles caractéristiques attend-on d’une estimation de moyenne, de variance, ou de n’importe quelle quantité statistique?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596714" y="1894703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9BD5">
                    <a:lumMod val="75000"/>
                  </a:srgbClr>
                </a:solidFill>
              </a:rPr>
              <a:t>Vraie moyenne = 6kg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4382529" y="4646141"/>
            <a:ext cx="47779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930347" y="4624861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9BD5">
                    <a:lumMod val="75000"/>
                  </a:srgbClr>
                </a:solidFill>
              </a:rPr>
              <a:t>Vrai écart-type = 2kg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4250724" y="3632886"/>
            <a:ext cx="321276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4485504" y="3529908"/>
            <a:ext cx="630193" cy="0"/>
          </a:xfrm>
          <a:prstGeom prst="straightConnector1">
            <a:avLst/>
          </a:prstGeom>
          <a:ln w="952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061254" y="3361032"/>
            <a:ext cx="63019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596714" y="1293341"/>
            <a:ext cx="0" cy="33528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11892" y="5263978"/>
            <a:ext cx="80154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prstClr val="black"/>
                </a:solidFill>
              </a:rPr>
              <a:t>Précision</a:t>
            </a:r>
            <a:r>
              <a:rPr lang="fr-FR" b="1" dirty="0">
                <a:solidFill>
                  <a:prstClr val="black"/>
                </a:solidFill>
              </a:rPr>
              <a:t>: </a:t>
            </a:r>
            <a:r>
              <a:rPr lang="fr-FR" dirty="0">
                <a:solidFill>
                  <a:prstClr val="black"/>
                </a:solidFill>
              </a:rPr>
              <a:t>resserrement de l’intervalle de confiance autour de la moyenne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On veut la </a:t>
            </a:r>
            <a:r>
              <a:rPr lang="fr-FR" sz="2000" b="1" dirty="0">
                <a:solidFill>
                  <a:prstClr val="black"/>
                </a:solidFill>
              </a:rPr>
              <a:t>maximiser</a:t>
            </a:r>
            <a:endParaRPr lang="fr-FR" b="1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Imprécision due à un échantillonnage trop faible, un appareil trop imprécis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</a:rPr>
              <a:t>Augmenter la taille d’échantillonnage et/ou la régularité des mesures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4558F4-34F2-7C08-590A-605C6BC4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12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6FCD12-D0E9-F22F-734C-9213910A3736}"/>
              </a:ext>
            </a:extLst>
          </p:cNvPr>
          <p:cNvSpPr/>
          <p:nvPr/>
        </p:nvSpPr>
        <p:spPr>
          <a:xfrm>
            <a:off x="1372116" y="2006039"/>
            <a:ext cx="37668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Les variables aléatoires sont la matière première de l’analyse statistique</a:t>
            </a:r>
          </a:p>
          <a:p>
            <a:r>
              <a:rPr lang="fr-FR" sz="2000" i="1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(lundi)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73120-441C-CCD8-F869-F2EB65217384}"/>
              </a:ext>
            </a:extLst>
          </p:cNvPr>
          <p:cNvSpPr/>
          <p:nvPr/>
        </p:nvSpPr>
        <p:spPr>
          <a:xfrm>
            <a:off x="1372116" y="4255597"/>
            <a:ext cx="4081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Le plan d’échantillonnage garantit le caractère aléatoire d’une variable (</a:t>
            </a:r>
            <a:r>
              <a:rPr lang="fr-FR" sz="2000" i="1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mercredi</a:t>
            </a:r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Flèche : courbe vers la droite 10">
            <a:extLst>
              <a:ext uri="{FF2B5EF4-FFF2-40B4-BE49-F238E27FC236}">
                <a16:creationId xmlns:a16="http://schemas.microsoft.com/office/drawing/2014/main" id="{F7C4B7AC-0935-83A1-74C7-422844192B18}"/>
              </a:ext>
            </a:extLst>
          </p:cNvPr>
          <p:cNvSpPr/>
          <p:nvPr/>
        </p:nvSpPr>
        <p:spPr>
          <a:xfrm>
            <a:off x="99906" y="2549395"/>
            <a:ext cx="1086678" cy="2420171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C823DE-49CD-672F-230A-0A617C0C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67" y="0"/>
            <a:ext cx="376683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425717"/>
            <a:ext cx="8573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La hauteur des arbres varie aléatoirement d’un cercle d’échantillonnage à l’autre : c’est donc une </a:t>
            </a:r>
            <a:r>
              <a:rPr lang="fr-FR" sz="2400" b="1" u="sng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variable aléatoire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90839-02F7-1DCC-63D4-5DB2606F39AD}"/>
              </a:ext>
            </a:extLst>
          </p:cNvPr>
          <p:cNvSpPr/>
          <p:nvPr/>
        </p:nvSpPr>
        <p:spPr>
          <a:xfrm>
            <a:off x="628650" y="5797269"/>
            <a:ext cx="4601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Comment décrire une variable aléatoire? </a:t>
            </a:r>
          </a:p>
        </p:txBody>
      </p:sp>
    </p:spTree>
    <p:extLst>
      <p:ext uri="{BB962C8B-B14F-4D97-AF65-F5344CB8AC3E}">
        <p14:creationId xmlns:p14="http://schemas.microsoft.com/office/powerpoint/2010/main" val="1444784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F02458-C9F0-E81E-4094-6AA3D83B2CA4}"/>
              </a:ext>
            </a:extLst>
          </p:cNvPr>
          <p:cNvSpPr txBox="1"/>
          <p:nvPr/>
        </p:nvSpPr>
        <p:spPr>
          <a:xfrm>
            <a:off x="425489" y="136524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Distributions, paramètres et intervalles de confiance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2E8A3E-CF94-1A6A-ABED-2005778F3757}"/>
              </a:ext>
            </a:extLst>
          </p:cNvPr>
          <p:cNvSpPr txBox="1"/>
          <p:nvPr/>
        </p:nvSpPr>
        <p:spPr>
          <a:xfrm>
            <a:off x="266603" y="661114"/>
            <a:ext cx="8610794" cy="5632311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+mj-lt"/>
              </a:rPr>
              <a:t>La </a:t>
            </a:r>
            <a:r>
              <a:rPr lang="fr-FR" sz="2000" b="1" dirty="0">
                <a:latin typeface="+mj-lt"/>
              </a:rPr>
              <a:t>distribution des valeurs </a:t>
            </a:r>
            <a:r>
              <a:rPr lang="fr-FR" sz="2000" dirty="0">
                <a:latin typeface="+mj-lt"/>
              </a:rPr>
              <a:t>d’une variable dans un échantillon renseigne sur sa structure de variabilité.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Les distributions peuvent être résumées par des </a:t>
            </a:r>
            <a:r>
              <a:rPr lang="fr-FR" sz="2000" b="1" dirty="0">
                <a:latin typeface="+mj-lt"/>
              </a:rPr>
              <a:t>descripteurs non paramétriques </a:t>
            </a:r>
            <a:r>
              <a:rPr lang="fr-FR" sz="2000" dirty="0">
                <a:latin typeface="+mj-lt"/>
              </a:rPr>
              <a:t>de tendance centrale (médiane) ou de dispersion (étendue, quantiles).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Elles peuvent aussi être modélisées par des </a:t>
            </a:r>
            <a:r>
              <a:rPr lang="fr-FR" sz="2000" b="1" dirty="0">
                <a:latin typeface="+mj-lt"/>
              </a:rPr>
              <a:t>lois mathématiques </a:t>
            </a:r>
            <a:r>
              <a:rPr lang="fr-FR" sz="2000" dirty="0">
                <a:latin typeface="+mj-lt"/>
              </a:rPr>
              <a:t>dont on estime les paramètres. 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On recherche les valeurs de paramètres qui </a:t>
            </a:r>
            <a:r>
              <a:rPr lang="fr-FR" sz="2000" b="1" dirty="0">
                <a:latin typeface="+mj-lt"/>
              </a:rPr>
              <a:t>maximisent la vraisemblance </a:t>
            </a:r>
            <a:r>
              <a:rPr lang="fr-FR" sz="2000" dirty="0">
                <a:latin typeface="+mj-lt"/>
              </a:rPr>
              <a:t>de la loi au regard des données : ces paramètres sont </a:t>
            </a:r>
            <a:r>
              <a:rPr lang="fr-FR" sz="2000" b="1" dirty="0">
                <a:latin typeface="+mj-lt"/>
              </a:rPr>
              <a:t>non biaisés </a:t>
            </a:r>
            <a:r>
              <a:rPr lang="fr-FR" sz="2000" dirty="0">
                <a:latin typeface="+mj-lt"/>
              </a:rPr>
              <a:t>et </a:t>
            </a:r>
            <a:r>
              <a:rPr lang="fr-FR" sz="2000" b="1" dirty="0">
                <a:latin typeface="+mj-lt"/>
              </a:rPr>
              <a:t>précis</a:t>
            </a:r>
            <a:r>
              <a:rPr lang="fr-FR" sz="2000" dirty="0">
                <a:latin typeface="+mj-lt"/>
              </a:rPr>
              <a:t>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La </a:t>
            </a:r>
            <a:r>
              <a:rPr lang="fr-FR" sz="2000" b="1" dirty="0">
                <a:latin typeface="+mj-lt"/>
              </a:rPr>
              <a:t>loi normale </a:t>
            </a:r>
            <a:r>
              <a:rPr lang="fr-FR" sz="2000" dirty="0">
                <a:latin typeface="+mj-lt"/>
              </a:rPr>
              <a:t>est la plus courante ; elle est appropriée pour modéliser des variables quantitatives continues non bornées et symétriques.</a:t>
            </a:r>
          </a:p>
          <a:p>
            <a:pPr algn="just"/>
            <a:endParaRPr lang="fr-FR" sz="2000" dirty="0">
              <a:latin typeface="+mj-lt"/>
            </a:endParaRPr>
          </a:p>
          <a:p>
            <a:pPr algn="just"/>
            <a:r>
              <a:rPr lang="fr-FR" sz="2000" dirty="0">
                <a:latin typeface="+mj-lt"/>
              </a:rPr>
              <a:t>L’</a:t>
            </a:r>
            <a:r>
              <a:rPr lang="fr-FR" sz="2000" b="1" dirty="0">
                <a:latin typeface="+mj-lt"/>
              </a:rPr>
              <a:t>intervalle de confiance </a:t>
            </a:r>
            <a:r>
              <a:rPr lang="fr-FR" sz="2000" dirty="0">
                <a:latin typeface="+mj-lt"/>
              </a:rPr>
              <a:t>au risque α de la moyenne arithmétique d’une loi normale donne la gamme de variation de l’estimateur de la moyenne attribuable à l’aléa d’échantillonnage.</a:t>
            </a:r>
          </a:p>
        </p:txBody>
      </p:sp>
    </p:spTree>
    <p:extLst>
      <p:ext uri="{BB962C8B-B14F-4D97-AF65-F5344CB8AC3E}">
        <p14:creationId xmlns:p14="http://schemas.microsoft.com/office/powerpoint/2010/main" val="933293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215995F8-16C9-A30F-3095-99D2F0E9749D}"/>
              </a:ext>
            </a:extLst>
          </p:cNvPr>
          <p:cNvSpPr/>
          <p:nvPr/>
        </p:nvSpPr>
        <p:spPr>
          <a:xfrm>
            <a:off x="195941" y="3690758"/>
            <a:ext cx="1951319" cy="1901376"/>
          </a:xfrm>
          <a:custGeom>
            <a:avLst/>
            <a:gdLst>
              <a:gd name="connsiteX0" fmla="*/ 0 w 1951319"/>
              <a:gd name="connsiteY0" fmla="*/ 0 h 1901376"/>
              <a:gd name="connsiteX1" fmla="*/ 669953 w 1951319"/>
              <a:gd name="connsiteY1" fmla="*/ 0 h 1901376"/>
              <a:gd name="connsiteX2" fmla="*/ 1359419 w 1951319"/>
              <a:gd name="connsiteY2" fmla="*/ 0 h 1901376"/>
              <a:gd name="connsiteX3" fmla="*/ 1951319 w 1951319"/>
              <a:gd name="connsiteY3" fmla="*/ 0 h 1901376"/>
              <a:gd name="connsiteX4" fmla="*/ 1951319 w 1951319"/>
              <a:gd name="connsiteY4" fmla="*/ 595764 h 1901376"/>
              <a:gd name="connsiteX5" fmla="*/ 1951319 w 1951319"/>
              <a:gd name="connsiteY5" fmla="*/ 1267584 h 1901376"/>
              <a:gd name="connsiteX6" fmla="*/ 1951319 w 1951319"/>
              <a:gd name="connsiteY6" fmla="*/ 1901376 h 1901376"/>
              <a:gd name="connsiteX7" fmla="*/ 1339906 w 1951319"/>
              <a:gd name="connsiteY7" fmla="*/ 1901376 h 1901376"/>
              <a:gd name="connsiteX8" fmla="*/ 748006 w 1951319"/>
              <a:gd name="connsiteY8" fmla="*/ 1901376 h 1901376"/>
              <a:gd name="connsiteX9" fmla="*/ 0 w 1951319"/>
              <a:gd name="connsiteY9" fmla="*/ 1901376 h 1901376"/>
              <a:gd name="connsiteX10" fmla="*/ 0 w 1951319"/>
              <a:gd name="connsiteY10" fmla="*/ 1305612 h 1901376"/>
              <a:gd name="connsiteX11" fmla="*/ 0 w 1951319"/>
              <a:gd name="connsiteY11" fmla="*/ 652806 h 1901376"/>
              <a:gd name="connsiteX12" fmla="*/ 0 w 1951319"/>
              <a:gd name="connsiteY12" fmla="*/ 0 h 190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1319" h="1901376" extrusionOk="0">
                <a:moveTo>
                  <a:pt x="0" y="0"/>
                </a:moveTo>
                <a:cubicBezTo>
                  <a:pt x="214811" y="-22369"/>
                  <a:pt x="438357" y="-7570"/>
                  <a:pt x="669953" y="0"/>
                </a:cubicBezTo>
                <a:cubicBezTo>
                  <a:pt x="901549" y="7570"/>
                  <a:pt x="1216661" y="-24735"/>
                  <a:pt x="1359419" y="0"/>
                </a:cubicBezTo>
                <a:cubicBezTo>
                  <a:pt x="1502177" y="24735"/>
                  <a:pt x="1705640" y="-19330"/>
                  <a:pt x="1951319" y="0"/>
                </a:cubicBezTo>
                <a:cubicBezTo>
                  <a:pt x="1980577" y="125507"/>
                  <a:pt x="1977129" y="473773"/>
                  <a:pt x="1951319" y="595764"/>
                </a:cubicBezTo>
                <a:cubicBezTo>
                  <a:pt x="1925509" y="717755"/>
                  <a:pt x="1972822" y="997360"/>
                  <a:pt x="1951319" y="1267584"/>
                </a:cubicBezTo>
                <a:cubicBezTo>
                  <a:pt x="1929816" y="1537808"/>
                  <a:pt x="1966937" y="1731423"/>
                  <a:pt x="1951319" y="1901376"/>
                </a:cubicBezTo>
                <a:cubicBezTo>
                  <a:pt x="1731929" y="1916806"/>
                  <a:pt x="1530242" y="1893586"/>
                  <a:pt x="1339906" y="1901376"/>
                </a:cubicBezTo>
                <a:cubicBezTo>
                  <a:pt x="1149570" y="1909166"/>
                  <a:pt x="1008398" y="1897831"/>
                  <a:pt x="748006" y="1901376"/>
                </a:cubicBezTo>
                <a:cubicBezTo>
                  <a:pt x="487614" y="1904921"/>
                  <a:pt x="261925" y="1936482"/>
                  <a:pt x="0" y="1901376"/>
                </a:cubicBezTo>
                <a:cubicBezTo>
                  <a:pt x="-23763" y="1617330"/>
                  <a:pt x="-2570" y="1474719"/>
                  <a:pt x="0" y="1305612"/>
                </a:cubicBezTo>
                <a:cubicBezTo>
                  <a:pt x="2570" y="1136505"/>
                  <a:pt x="13796" y="851589"/>
                  <a:pt x="0" y="652806"/>
                </a:cubicBezTo>
                <a:cubicBezTo>
                  <a:pt x="-13796" y="454023"/>
                  <a:pt x="-24208" y="292039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158A6-5018-357E-E5D8-CF8EF880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71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F02458-C9F0-E81E-4094-6AA3D83B2CA4}"/>
              </a:ext>
            </a:extLst>
          </p:cNvPr>
          <p:cNvSpPr txBox="1"/>
          <p:nvPr/>
        </p:nvSpPr>
        <p:spPr>
          <a:xfrm>
            <a:off x="1078634" y="396713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Indicateurs de tendance centrale et de dispersion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58B1E3-1B34-8D9C-1E12-62811FAEFD2E}"/>
              </a:ext>
            </a:extLst>
          </p:cNvPr>
          <p:cNvSpPr txBox="1"/>
          <p:nvPr/>
        </p:nvSpPr>
        <p:spPr>
          <a:xfrm>
            <a:off x="3454555" y="1409614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Variable aléatoire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2682B0-76B5-6D5E-A389-CDB8CECFECAE}"/>
              </a:ext>
            </a:extLst>
          </p:cNvPr>
          <p:cNvSpPr txBox="1"/>
          <p:nvPr/>
        </p:nvSpPr>
        <p:spPr>
          <a:xfrm>
            <a:off x="1089992" y="2506760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+mj-lt"/>
              </a:rPr>
              <a:t>Non paramétriques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D6482F-D2B1-5A18-AA3A-C19E31452E23}"/>
              </a:ext>
            </a:extLst>
          </p:cNvPr>
          <p:cNvSpPr txBox="1"/>
          <p:nvPr/>
        </p:nvSpPr>
        <p:spPr>
          <a:xfrm>
            <a:off x="5340623" y="2506760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+mj-lt"/>
              </a:rPr>
              <a:t>Paramétriques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C37725-C5E2-BBF0-F02E-7C2E3D06A209}"/>
              </a:ext>
            </a:extLst>
          </p:cNvPr>
          <p:cNvSpPr txBox="1"/>
          <p:nvPr/>
        </p:nvSpPr>
        <p:spPr>
          <a:xfrm>
            <a:off x="4800601" y="3339361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+mj-lt"/>
              </a:rPr>
              <a:t>Tendance centrale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D9E5E4-79E5-CA6E-673D-CB6CC28B2404}"/>
              </a:ext>
            </a:extLst>
          </p:cNvPr>
          <p:cNvSpPr txBox="1"/>
          <p:nvPr/>
        </p:nvSpPr>
        <p:spPr>
          <a:xfrm>
            <a:off x="6059081" y="332142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Dispersion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2B6FA7-0287-DFA8-5ECF-536DB8C69D03}"/>
              </a:ext>
            </a:extLst>
          </p:cNvPr>
          <p:cNvSpPr txBox="1"/>
          <p:nvPr/>
        </p:nvSpPr>
        <p:spPr>
          <a:xfrm>
            <a:off x="-177251" y="3327088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+mj-lt"/>
              </a:rPr>
              <a:t>Tendance centrale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A66D49-1683-5D24-96D5-84C64D5FD209}"/>
              </a:ext>
            </a:extLst>
          </p:cNvPr>
          <p:cNvSpPr txBox="1"/>
          <p:nvPr/>
        </p:nvSpPr>
        <p:spPr>
          <a:xfrm>
            <a:off x="1982619" y="3313987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+mj-lt"/>
              </a:rPr>
              <a:t>Dispersion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8EFFB85-3F80-4D08-DC88-F3DF57A62322}"/>
              </a:ext>
            </a:extLst>
          </p:cNvPr>
          <p:cNvCxnSpPr>
            <a:stCxn id="6" idx="0"/>
            <a:endCxn id="3" idx="2"/>
          </p:cNvCxnSpPr>
          <p:nvPr/>
        </p:nvCxnSpPr>
        <p:spPr>
          <a:xfrm flipV="1">
            <a:off x="2526907" y="1778946"/>
            <a:ext cx="2364563" cy="7278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08571B5-1FD8-5381-CA06-237649E966C9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4891470" y="1778946"/>
            <a:ext cx="1886068" cy="7278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51163D4-D308-FDB7-6768-C02F73DDB3B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1259664" y="2845314"/>
            <a:ext cx="1267243" cy="4817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D99F51B-8BC6-6469-26E6-79AB31F06B17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2526907" y="2845314"/>
            <a:ext cx="892627" cy="4686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CAC4BB6-FDEA-E25B-A723-1535944DBF2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6777538" y="2845314"/>
            <a:ext cx="718458" cy="4761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7B4B356-B09F-3A52-71CA-C80AA4D3002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976256" y="2845314"/>
            <a:ext cx="801282" cy="49404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4D0EF12F-4219-4CF0-2C53-99BDED430FBD}"/>
              </a:ext>
            </a:extLst>
          </p:cNvPr>
          <p:cNvSpPr txBox="1"/>
          <p:nvPr/>
        </p:nvSpPr>
        <p:spPr>
          <a:xfrm>
            <a:off x="-292939" y="3801289"/>
            <a:ext cx="287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Médiane</a:t>
            </a:r>
          </a:p>
          <a:p>
            <a:pPr algn="ctr"/>
            <a:r>
              <a:rPr lang="fr-FR" sz="1600" i="1" dirty="0">
                <a:latin typeface="+mj-lt"/>
              </a:rPr>
              <a:t>quantile à 50%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F1B327B-D79F-E34C-0B3B-8D6C929E4C25}"/>
              </a:ext>
            </a:extLst>
          </p:cNvPr>
          <p:cNvSpPr txBox="1"/>
          <p:nvPr/>
        </p:nvSpPr>
        <p:spPr>
          <a:xfrm>
            <a:off x="-265315" y="4654678"/>
            <a:ext cx="287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Mode</a:t>
            </a:r>
          </a:p>
          <a:p>
            <a:pPr algn="ctr"/>
            <a:r>
              <a:rPr lang="fr-FR" sz="1600" i="1" dirty="0">
                <a:latin typeface="+mj-lt"/>
              </a:rPr>
              <a:t>valeur la plus fréquente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BB23AC6-2825-5CF9-45CD-CDCAE46EF387}"/>
              </a:ext>
            </a:extLst>
          </p:cNvPr>
          <p:cNvSpPr txBox="1"/>
          <p:nvPr/>
        </p:nvSpPr>
        <p:spPr>
          <a:xfrm>
            <a:off x="1906953" y="3812085"/>
            <a:ext cx="287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Étendue</a:t>
            </a:r>
          </a:p>
          <a:p>
            <a:pPr algn="ctr"/>
            <a:r>
              <a:rPr lang="fr-FR" sz="1600" i="1" dirty="0">
                <a:latin typeface="+mj-lt"/>
              </a:rPr>
              <a:t>max - min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1875CE7-E238-DE05-6369-B2346FCBA3FD}"/>
              </a:ext>
            </a:extLst>
          </p:cNvPr>
          <p:cNvSpPr txBox="1"/>
          <p:nvPr/>
        </p:nvSpPr>
        <p:spPr>
          <a:xfrm>
            <a:off x="2170339" y="4620825"/>
            <a:ext cx="2299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Quantiles</a:t>
            </a:r>
          </a:p>
          <a:p>
            <a:pPr algn="ctr"/>
            <a:r>
              <a:rPr lang="fr-FR" sz="1600" i="1" dirty="0">
                <a:latin typeface="+mj-lt"/>
              </a:rPr>
              <a:t>Valeurs divisant la variable en k parties d’effectifs égaux</a:t>
            </a:r>
            <a:r>
              <a:rPr lang="fr-FR" sz="1600" dirty="0">
                <a:latin typeface="+mj-lt"/>
              </a:rPr>
              <a:t>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D1C869-8CA2-723A-262A-05A4591AB9C1}"/>
              </a:ext>
            </a:extLst>
          </p:cNvPr>
          <p:cNvSpPr txBox="1"/>
          <p:nvPr/>
        </p:nvSpPr>
        <p:spPr>
          <a:xfrm>
            <a:off x="4521474" y="3974951"/>
            <a:ext cx="287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Moyenne arithmétique</a:t>
            </a:r>
          </a:p>
          <a:p>
            <a:pPr algn="ctr"/>
            <a:endParaRPr lang="fr-FR" sz="1600" dirty="0">
              <a:latin typeface="+mj-lt"/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11E941D-3CE8-C987-81B7-A571281E7AE2}"/>
              </a:ext>
            </a:extLst>
          </p:cNvPr>
          <p:cNvSpPr txBox="1"/>
          <p:nvPr/>
        </p:nvSpPr>
        <p:spPr>
          <a:xfrm>
            <a:off x="4502957" y="5014688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Moyenne géométrique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CC7BE94-7301-723F-9863-FC7FCE2CF1CD}"/>
              </a:ext>
            </a:extLst>
          </p:cNvPr>
          <p:cNvSpPr txBox="1"/>
          <p:nvPr/>
        </p:nvSpPr>
        <p:spPr>
          <a:xfrm>
            <a:off x="6756834" y="3978793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Variance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965DC88-B62E-F43F-F5AA-E2564D2C11AB}"/>
              </a:ext>
            </a:extLst>
          </p:cNvPr>
          <p:cNvSpPr txBox="1"/>
          <p:nvPr/>
        </p:nvSpPr>
        <p:spPr>
          <a:xfrm>
            <a:off x="6811263" y="5009056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Écart-type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C12582A-8F31-C0BD-49FA-77B1697DA963}"/>
                  </a:ext>
                </a:extLst>
              </p:cNvPr>
              <p:cNvSpPr txBox="1"/>
              <p:nvPr/>
            </p:nvSpPr>
            <p:spPr>
              <a:xfrm>
                <a:off x="5371262" y="4312083"/>
                <a:ext cx="872996" cy="42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C12582A-8F31-C0BD-49FA-77B1697D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62" y="4312083"/>
                <a:ext cx="872996" cy="422552"/>
              </a:xfrm>
              <a:prstGeom prst="rect">
                <a:avLst/>
              </a:prstGeom>
              <a:blipFill>
                <a:blip r:embed="rId3"/>
                <a:stretch>
                  <a:fillRect l="-2098" t="-81429" r="-29371" b="-8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750DA7B8-E6B5-1881-5827-EF2540EA0229}"/>
                  </a:ext>
                </a:extLst>
              </p:cNvPr>
              <p:cNvSpPr txBox="1"/>
              <p:nvPr/>
            </p:nvSpPr>
            <p:spPr>
              <a:xfrm>
                <a:off x="7221598" y="4312083"/>
                <a:ext cx="1741202" cy="42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13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750DA7B8-E6B5-1881-5827-EF2540EA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98" y="4312083"/>
                <a:ext cx="1741202" cy="422552"/>
              </a:xfrm>
              <a:prstGeom prst="rect">
                <a:avLst/>
              </a:prstGeom>
              <a:blipFill>
                <a:blip r:embed="rId4"/>
                <a:stretch>
                  <a:fillRect t="-81429" b="-8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EC2C3144-84F3-102B-2124-BEC3ABE11DAB}"/>
                  </a:ext>
                </a:extLst>
              </p:cNvPr>
              <p:cNvSpPr txBox="1"/>
              <p:nvPr/>
            </p:nvSpPr>
            <p:spPr>
              <a:xfrm>
                <a:off x="7931421" y="5347610"/>
                <a:ext cx="690317" cy="259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EC2C3144-84F3-102B-2124-BEC3ABE1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421" y="5347610"/>
                <a:ext cx="690317" cy="259045"/>
              </a:xfrm>
              <a:prstGeom prst="rect">
                <a:avLst/>
              </a:prstGeom>
              <a:blipFill>
                <a:blip r:embed="rId5"/>
                <a:stretch>
                  <a:fillRect l="-2655" r="-17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B1A45B1-28AA-9B13-99B5-50C8061973D7}"/>
                  </a:ext>
                </a:extLst>
              </p:cNvPr>
              <p:cNvSpPr txBox="1"/>
              <p:nvPr/>
            </p:nvSpPr>
            <p:spPr>
              <a:xfrm>
                <a:off x="4912710" y="5372096"/>
                <a:ext cx="1938954" cy="30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sz="135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fr-FR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fr-FR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b>
                            <m:sSubPr>
                              <m:ctrlP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5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5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35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B1A45B1-28AA-9B13-99B5-50C806197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10" y="5372096"/>
                <a:ext cx="1938954" cy="300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BB07304B-4A45-1148-C7AB-312249564C06}"/>
              </a:ext>
            </a:extLst>
          </p:cNvPr>
          <p:cNvSpPr/>
          <p:nvPr/>
        </p:nvSpPr>
        <p:spPr>
          <a:xfrm>
            <a:off x="2395830" y="3690758"/>
            <a:ext cx="1874676" cy="2091939"/>
          </a:xfrm>
          <a:custGeom>
            <a:avLst/>
            <a:gdLst>
              <a:gd name="connsiteX0" fmla="*/ 0 w 1874676"/>
              <a:gd name="connsiteY0" fmla="*/ 0 h 2091939"/>
              <a:gd name="connsiteX1" fmla="*/ 449922 w 1874676"/>
              <a:gd name="connsiteY1" fmla="*/ 0 h 2091939"/>
              <a:gd name="connsiteX2" fmla="*/ 937338 w 1874676"/>
              <a:gd name="connsiteY2" fmla="*/ 0 h 2091939"/>
              <a:gd name="connsiteX3" fmla="*/ 1406007 w 1874676"/>
              <a:gd name="connsiteY3" fmla="*/ 0 h 2091939"/>
              <a:gd name="connsiteX4" fmla="*/ 1874676 w 1874676"/>
              <a:gd name="connsiteY4" fmla="*/ 0 h 2091939"/>
              <a:gd name="connsiteX5" fmla="*/ 1874676 w 1874676"/>
              <a:gd name="connsiteY5" fmla="*/ 460227 h 2091939"/>
              <a:gd name="connsiteX6" fmla="*/ 1874676 w 1874676"/>
              <a:gd name="connsiteY6" fmla="*/ 962292 h 2091939"/>
              <a:gd name="connsiteX7" fmla="*/ 1874676 w 1874676"/>
              <a:gd name="connsiteY7" fmla="*/ 1485277 h 2091939"/>
              <a:gd name="connsiteX8" fmla="*/ 1874676 w 1874676"/>
              <a:gd name="connsiteY8" fmla="*/ 2091939 h 2091939"/>
              <a:gd name="connsiteX9" fmla="*/ 1387260 w 1874676"/>
              <a:gd name="connsiteY9" fmla="*/ 2091939 h 2091939"/>
              <a:gd name="connsiteX10" fmla="*/ 899844 w 1874676"/>
              <a:gd name="connsiteY10" fmla="*/ 2091939 h 2091939"/>
              <a:gd name="connsiteX11" fmla="*/ 449922 w 1874676"/>
              <a:gd name="connsiteY11" fmla="*/ 2091939 h 2091939"/>
              <a:gd name="connsiteX12" fmla="*/ 0 w 1874676"/>
              <a:gd name="connsiteY12" fmla="*/ 2091939 h 2091939"/>
              <a:gd name="connsiteX13" fmla="*/ 0 w 1874676"/>
              <a:gd name="connsiteY13" fmla="*/ 1589874 h 2091939"/>
              <a:gd name="connsiteX14" fmla="*/ 0 w 1874676"/>
              <a:gd name="connsiteY14" fmla="*/ 1045970 h 2091939"/>
              <a:gd name="connsiteX15" fmla="*/ 0 w 1874676"/>
              <a:gd name="connsiteY15" fmla="*/ 543904 h 2091939"/>
              <a:gd name="connsiteX16" fmla="*/ 0 w 1874676"/>
              <a:gd name="connsiteY16" fmla="*/ 0 h 20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74676" h="2091939" extrusionOk="0">
                <a:moveTo>
                  <a:pt x="0" y="0"/>
                </a:moveTo>
                <a:cubicBezTo>
                  <a:pt x="118163" y="-28861"/>
                  <a:pt x="348472" y="53373"/>
                  <a:pt x="449922" y="0"/>
                </a:cubicBezTo>
                <a:cubicBezTo>
                  <a:pt x="551372" y="-53373"/>
                  <a:pt x="773121" y="56240"/>
                  <a:pt x="937338" y="0"/>
                </a:cubicBezTo>
                <a:cubicBezTo>
                  <a:pt x="1101555" y="-56240"/>
                  <a:pt x="1197268" y="12866"/>
                  <a:pt x="1406007" y="0"/>
                </a:cubicBezTo>
                <a:cubicBezTo>
                  <a:pt x="1614746" y="-12866"/>
                  <a:pt x="1750003" y="4554"/>
                  <a:pt x="1874676" y="0"/>
                </a:cubicBezTo>
                <a:cubicBezTo>
                  <a:pt x="1910001" y="144443"/>
                  <a:pt x="1854924" y="238184"/>
                  <a:pt x="1874676" y="460227"/>
                </a:cubicBezTo>
                <a:cubicBezTo>
                  <a:pt x="1894428" y="682270"/>
                  <a:pt x="1849721" y="756801"/>
                  <a:pt x="1874676" y="962292"/>
                </a:cubicBezTo>
                <a:cubicBezTo>
                  <a:pt x="1899631" y="1167783"/>
                  <a:pt x="1840233" y="1273854"/>
                  <a:pt x="1874676" y="1485277"/>
                </a:cubicBezTo>
                <a:cubicBezTo>
                  <a:pt x="1909119" y="1696700"/>
                  <a:pt x="1851347" y="1969870"/>
                  <a:pt x="1874676" y="2091939"/>
                </a:cubicBezTo>
                <a:cubicBezTo>
                  <a:pt x="1634013" y="2105962"/>
                  <a:pt x="1609364" y="2051523"/>
                  <a:pt x="1387260" y="2091939"/>
                </a:cubicBezTo>
                <a:cubicBezTo>
                  <a:pt x="1165156" y="2132355"/>
                  <a:pt x="1033963" y="2039906"/>
                  <a:pt x="899844" y="2091939"/>
                </a:cubicBezTo>
                <a:cubicBezTo>
                  <a:pt x="765725" y="2143972"/>
                  <a:pt x="613056" y="2048236"/>
                  <a:pt x="449922" y="2091939"/>
                </a:cubicBezTo>
                <a:cubicBezTo>
                  <a:pt x="286788" y="2135642"/>
                  <a:pt x="165812" y="2063808"/>
                  <a:pt x="0" y="2091939"/>
                </a:cubicBezTo>
                <a:cubicBezTo>
                  <a:pt x="-1896" y="1990830"/>
                  <a:pt x="38757" y="1752802"/>
                  <a:pt x="0" y="1589874"/>
                </a:cubicBezTo>
                <a:cubicBezTo>
                  <a:pt x="-38757" y="1426947"/>
                  <a:pt x="20441" y="1192762"/>
                  <a:pt x="0" y="1045970"/>
                </a:cubicBezTo>
                <a:cubicBezTo>
                  <a:pt x="-20441" y="899178"/>
                  <a:pt x="2880" y="646703"/>
                  <a:pt x="0" y="543904"/>
                </a:cubicBezTo>
                <a:cubicBezTo>
                  <a:pt x="-2880" y="441105"/>
                  <a:pt x="2217" y="215996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0031942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50BB43D-480E-4DF0-0A4B-95303D61C243}"/>
              </a:ext>
            </a:extLst>
          </p:cNvPr>
          <p:cNvSpPr/>
          <p:nvPr/>
        </p:nvSpPr>
        <p:spPr>
          <a:xfrm>
            <a:off x="4704578" y="3690758"/>
            <a:ext cx="2406452" cy="2091939"/>
          </a:xfrm>
          <a:custGeom>
            <a:avLst/>
            <a:gdLst>
              <a:gd name="connsiteX0" fmla="*/ 0 w 2406452"/>
              <a:gd name="connsiteY0" fmla="*/ 0 h 2091939"/>
              <a:gd name="connsiteX1" fmla="*/ 409097 w 2406452"/>
              <a:gd name="connsiteY1" fmla="*/ 0 h 2091939"/>
              <a:gd name="connsiteX2" fmla="*/ 818194 w 2406452"/>
              <a:gd name="connsiteY2" fmla="*/ 0 h 2091939"/>
              <a:gd name="connsiteX3" fmla="*/ 1323549 w 2406452"/>
              <a:gd name="connsiteY3" fmla="*/ 0 h 2091939"/>
              <a:gd name="connsiteX4" fmla="*/ 1756710 w 2406452"/>
              <a:gd name="connsiteY4" fmla="*/ 0 h 2091939"/>
              <a:gd name="connsiteX5" fmla="*/ 2406452 w 2406452"/>
              <a:gd name="connsiteY5" fmla="*/ 0 h 2091939"/>
              <a:gd name="connsiteX6" fmla="*/ 2406452 w 2406452"/>
              <a:gd name="connsiteY6" fmla="*/ 564824 h 2091939"/>
              <a:gd name="connsiteX7" fmla="*/ 2406452 w 2406452"/>
              <a:gd name="connsiteY7" fmla="*/ 1087808 h 2091939"/>
              <a:gd name="connsiteX8" fmla="*/ 2406452 w 2406452"/>
              <a:gd name="connsiteY8" fmla="*/ 1610793 h 2091939"/>
              <a:gd name="connsiteX9" fmla="*/ 2406452 w 2406452"/>
              <a:gd name="connsiteY9" fmla="*/ 2091939 h 2091939"/>
              <a:gd name="connsiteX10" fmla="*/ 1973291 w 2406452"/>
              <a:gd name="connsiteY10" fmla="*/ 2091939 h 2091939"/>
              <a:gd name="connsiteX11" fmla="*/ 1516065 w 2406452"/>
              <a:gd name="connsiteY11" fmla="*/ 2091939 h 2091939"/>
              <a:gd name="connsiteX12" fmla="*/ 1106968 w 2406452"/>
              <a:gd name="connsiteY12" fmla="*/ 2091939 h 2091939"/>
              <a:gd name="connsiteX13" fmla="*/ 625678 w 2406452"/>
              <a:gd name="connsiteY13" fmla="*/ 2091939 h 2091939"/>
              <a:gd name="connsiteX14" fmla="*/ 0 w 2406452"/>
              <a:gd name="connsiteY14" fmla="*/ 2091939 h 2091939"/>
              <a:gd name="connsiteX15" fmla="*/ 0 w 2406452"/>
              <a:gd name="connsiteY15" fmla="*/ 1548035 h 2091939"/>
              <a:gd name="connsiteX16" fmla="*/ 0 w 2406452"/>
              <a:gd name="connsiteY16" fmla="*/ 983211 h 2091939"/>
              <a:gd name="connsiteX17" fmla="*/ 0 w 2406452"/>
              <a:gd name="connsiteY17" fmla="*/ 460227 h 2091939"/>
              <a:gd name="connsiteX18" fmla="*/ 0 w 2406452"/>
              <a:gd name="connsiteY18" fmla="*/ 0 h 20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06452" h="2091939" extrusionOk="0">
                <a:moveTo>
                  <a:pt x="0" y="0"/>
                </a:moveTo>
                <a:cubicBezTo>
                  <a:pt x="98608" y="-37634"/>
                  <a:pt x="207068" y="5371"/>
                  <a:pt x="409097" y="0"/>
                </a:cubicBezTo>
                <a:cubicBezTo>
                  <a:pt x="611126" y="-5371"/>
                  <a:pt x="652715" y="20318"/>
                  <a:pt x="818194" y="0"/>
                </a:cubicBezTo>
                <a:cubicBezTo>
                  <a:pt x="983673" y="-20318"/>
                  <a:pt x="1090904" y="59289"/>
                  <a:pt x="1323549" y="0"/>
                </a:cubicBezTo>
                <a:cubicBezTo>
                  <a:pt x="1556194" y="-59289"/>
                  <a:pt x="1623113" y="34175"/>
                  <a:pt x="1756710" y="0"/>
                </a:cubicBezTo>
                <a:cubicBezTo>
                  <a:pt x="1890307" y="-34175"/>
                  <a:pt x="2213142" y="61664"/>
                  <a:pt x="2406452" y="0"/>
                </a:cubicBezTo>
                <a:cubicBezTo>
                  <a:pt x="2449486" y="158508"/>
                  <a:pt x="2360656" y="349026"/>
                  <a:pt x="2406452" y="564824"/>
                </a:cubicBezTo>
                <a:cubicBezTo>
                  <a:pt x="2452248" y="780622"/>
                  <a:pt x="2391858" y="885259"/>
                  <a:pt x="2406452" y="1087808"/>
                </a:cubicBezTo>
                <a:cubicBezTo>
                  <a:pt x="2421046" y="1290357"/>
                  <a:pt x="2394941" y="1367572"/>
                  <a:pt x="2406452" y="1610793"/>
                </a:cubicBezTo>
                <a:cubicBezTo>
                  <a:pt x="2417963" y="1854014"/>
                  <a:pt x="2392324" y="1872029"/>
                  <a:pt x="2406452" y="2091939"/>
                </a:cubicBezTo>
                <a:cubicBezTo>
                  <a:pt x="2317459" y="2108462"/>
                  <a:pt x="2115682" y="2075012"/>
                  <a:pt x="1973291" y="2091939"/>
                </a:cubicBezTo>
                <a:cubicBezTo>
                  <a:pt x="1830900" y="2108866"/>
                  <a:pt x="1713721" y="2054117"/>
                  <a:pt x="1516065" y="2091939"/>
                </a:cubicBezTo>
                <a:cubicBezTo>
                  <a:pt x="1318409" y="2129761"/>
                  <a:pt x="1273826" y="2069909"/>
                  <a:pt x="1106968" y="2091939"/>
                </a:cubicBezTo>
                <a:cubicBezTo>
                  <a:pt x="940110" y="2113969"/>
                  <a:pt x="740100" y="2059239"/>
                  <a:pt x="625678" y="2091939"/>
                </a:cubicBezTo>
                <a:cubicBezTo>
                  <a:pt x="511256" y="2124639"/>
                  <a:pt x="154406" y="2071860"/>
                  <a:pt x="0" y="2091939"/>
                </a:cubicBezTo>
                <a:cubicBezTo>
                  <a:pt x="-45338" y="1965777"/>
                  <a:pt x="28939" y="1729235"/>
                  <a:pt x="0" y="1548035"/>
                </a:cubicBezTo>
                <a:cubicBezTo>
                  <a:pt x="-28939" y="1366835"/>
                  <a:pt x="8655" y="1145501"/>
                  <a:pt x="0" y="983211"/>
                </a:cubicBezTo>
                <a:cubicBezTo>
                  <a:pt x="-8655" y="820921"/>
                  <a:pt x="61967" y="580061"/>
                  <a:pt x="0" y="460227"/>
                </a:cubicBezTo>
                <a:cubicBezTo>
                  <a:pt x="-61967" y="340393"/>
                  <a:pt x="2275" y="191609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0927132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D9597DA-7268-5DFD-24C2-DD5EE6DF5E24}"/>
              </a:ext>
            </a:extLst>
          </p:cNvPr>
          <p:cNvSpPr/>
          <p:nvPr/>
        </p:nvSpPr>
        <p:spPr>
          <a:xfrm>
            <a:off x="7319102" y="3690758"/>
            <a:ext cx="1643698" cy="2091939"/>
          </a:xfrm>
          <a:custGeom>
            <a:avLst/>
            <a:gdLst>
              <a:gd name="connsiteX0" fmla="*/ 0 w 1643698"/>
              <a:gd name="connsiteY0" fmla="*/ 0 h 2091939"/>
              <a:gd name="connsiteX1" fmla="*/ 515025 w 1643698"/>
              <a:gd name="connsiteY1" fmla="*/ 0 h 2091939"/>
              <a:gd name="connsiteX2" fmla="*/ 1095799 w 1643698"/>
              <a:gd name="connsiteY2" fmla="*/ 0 h 2091939"/>
              <a:gd name="connsiteX3" fmla="*/ 1643698 w 1643698"/>
              <a:gd name="connsiteY3" fmla="*/ 0 h 2091939"/>
              <a:gd name="connsiteX4" fmla="*/ 1643698 w 1643698"/>
              <a:gd name="connsiteY4" fmla="*/ 460227 h 2091939"/>
              <a:gd name="connsiteX5" fmla="*/ 1643698 w 1643698"/>
              <a:gd name="connsiteY5" fmla="*/ 1025050 h 2091939"/>
              <a:gd name="connsiteX6" fmla="*/ 1643698 w 1643698"/>
              <a:gd name="connsiteY6" fmla="*/ 1548035 h 2091939"/>
              <a:gd name="connsiteX7" fmla="*/ 1643698 w 1643698"/>
              <a:gd name="connsiteY7" fmla="*/ 2091939 h 2091939"/>
              <a:gd name="connsiteX8" fmla="*/ 1062925 w 1643698"/>
              <a:gd name="connsiteY8" fmla="*/ 2091939 h 2091939"/>
              <a:gd name="connsiteX9" fmla="*/ 564336 w 1643698"/>
              <a:gd name="connsiteY9" fmla="*/ 2091939 h 2091939"/>
              <a:gd name="connsiteX10" fmla="*/ 0 w 1643698"/>
              <a:gd name="connsiteY10" fmla="*/ 2091939 h 2091939"/>
              <a:gd name="connsiteX11" fmla="*/ 0 w 1643698"/>
              <a:gd name="connsiteY11" fmla="*/ 1610793 h 2091939"/>
              <a:gd name="connsiteX12" fmla="*/ 0 w 1643698"/>
              <a:gd name="connsiteY12" fmla="*/ 1066889 h 2091939"/>
              <a:gd name="connsiteX13" fmla="*/ 0 w 1643698"/>
              <a:gd name="connsiteY13" fmla="*/ 585743 h 2091939"/>
              <a:gd name="connsiteX14" fmla="*/ 0 w 1643698"/>
              <a:gd name="connsiteY14" fmla="*/ 0 h 20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3698" h="2091939" extrusionOk="0">
                <a:moveTo>
                  <a:pt x="0" y="0"/>
                </a:moveTo>
                <a:cubicBezTo>
                  <a:pt x="235441" y="-16667"/>
                  <a:pt x="361493" y="58935"/>
                  <a:pt x="515025" y="0"/>
                </a:cubicBezTo>
                <a:cubicBezTo>
                  <a:pt x="668557" y="-58935"/>
                  <a:pt x="906546" y="46315"/>
                  <a:pt x="1095799" y="0"/>
                </a:cubicBezTo>
                <a:cubicBezTo>
                  <a:pt x="1285052" y="-46315"/>
                  <a:pt x="1411699" y="51777"/>
                  <a:pt x="1643698" y="0"/>
                </a:cubicBezTo>
                <a:cubicBezTo>
                  <a:pt x="1661987" y="133726"/>
                  <a:pt x="1613323" y="282589"/>
                  <a:pt x="1643698" y="460227"/>
                </a:cubicBezTo>
                <a:cubicBezTo>
                  <a:pt x="1674073" y="637865"/>
                  <a:pt x="1582805" y="833501"/>
                  <a:pt x="1643698" y="1025050"/>
                </a:cubicBezTo>
                <a:cubicBezTo>
                  <a:pt x="1704591" y="1216599"/>
                  <a:pt x="1634265" y="1353367"/>
                  <a:pt x="1643698" y="1548035"/>
                </a:cubicBezTo>
                <a:cubicBezTo>
                  <a:pt x="1653131" y="1742703"/>
                  <a:pt x="1625140" y="1928022"/>
                  <a:pt x="1643698" y="2091939"/>
                </a:cubicBezTo>
                <a:cubicBezTo>
                  <a:pt x="1425619" y="2116800"/>
                  <a:pt x="1297268" y="2080271"/>
                  <a:pt x="1062925" y="2091939"/>
                </a:cubicBezTo>
                <a:cubicBezTo>
                  <a:pt x="828582" y="2103607"/>
                  <a:pt x="697873" y="2045205"/>
                  <a:pt x="564336" y="2091939"/>
                </a:cubicBezTo>
                <a:cubicBezTo>
                  <a:pt x="430799" y="2138673"/>
                  <a:pt x="208068" y="2050793"/>
                  <a:pt x="0" y="2091939"/>
                </a:cubicBezTo>
                <a:cubicBezTo>
                  <a:pt x="-18564" y="1854373"/>
                  <a:pt x="38520" y="1831654"/>
                  <a:pt x="0" y="1610793"/>
                </a:cubicBezTo>
                <a:cubicBezTo>
                  <a:pt x="-38520" y="1389932"/>
                  <a:pt x="59260" y="1262921"/>
                  <a:pt x="0" y="1066889"/>
                </a:cubicBezTo>
                <a:cubicBezTo>
                  <a:pt x="-59260" y="870857"/>
                  <a:pt x="31978" y="793430"/>
                  <a:pt x="0" y="585743"/>
                </a:cubicBezTo>
                <a:cubicBezTo>
                  <a:pt x="-31978" y="378056"/>
                  <a:pt x="23200" y="175436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724305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412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3177" y="1933648"/>
                <a:ext cx="7726577" cy="73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𝐼𝐶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5−95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𝑚𝑜𝑦𝑒𝑛𝑛𝑒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±1,96×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𝑐𝑎𝑟𝑡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𝑒𝑓𝑓𝑒𝑐𝑡𝑖𝑓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7" y="1933648"/>
                <a:ext cx="7726577" cy="7359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313267" y="9904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Je cherche à estimer un intervalle de confiance autour d’une moyenne si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Je </a:t>
            </a:r>
            <a:r>
              <a:rPr lang="fr-FR" b="1" dirty="0"/>
              <a:t>ne connais pas la moyenne exacte </a:t>
            </a:r>
            <a:r>
              <a:rPr lang="fr-FR" dirty="0"/>
              <a:t>de la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Je dispose d’un </a:t>
            </a:r>
            <a:r>
              <a:rPr lang="fr-FR" b="1" dirty="0"/>
              <a:t>échantillon</a:t>
            </a:r>
            <a:r>
              <a:rPr lang="fr-FR" dirty="0"/>
              <a:t> de cette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Je veux avoir une idée </a:t>
            </a:r>
            <a:r>
              <a:rPr lang="fr-FR" b="1" dirty="0"/>
              <a:t>d’à quel point cette moyenne devrait changer </a:t>
            </a:r>
            <a:r>
              <a:rPr lang="fr-FR" dirty="0"/>
              <a:t>si je tire un nouvel échantillon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3267" y="2885868"/>
            <a:ext cx="7704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Que me dit l’intervalle de confiance?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Si je tire 100 échantillons, 95 d’entre eux </a:t>
            </a:r>
            <a:r>
              <a:rPr lang="fr-FR" dirty="0"/>
              <a:t>devraient avoir une moyenne comprise entre les deux bornes de cet intervalle.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C’est une mesure de </a:t>
            </a:r>
            <a:r>
              <a:rPr lang="fr-FR" b="1" dirty="0"/>
              <a:t>l’incertitude liée à l’échantillonnage</a:t>
            </a:r>
            <a:r>
              <a:rPr lang="fr-FR" dirty="0"/>
              <a:t>, et non à la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</a:t>
            </a:r>
            <a:r>
              <a:rPr lang="fr-FR" b="1" dirty="0"/>
              <a:t>conditionné au risque 95%. </a:t>
            </a:r>
            <a:r>
              <a:rPr lang="fr-FR" dirty="0"/>
              <a:t>Si je veux plus de précision, je peux me référer à d’autres quantiles d’une loi normale centrée-réduite (0,99 ; 0,999…)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13267" y="4996324"/>
            <a:ext cx="7704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Dans quelles conditions est-il valide?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L’échantillon est </a:t>
            </a:r>
            <a:r>
              <a:rPr lang="fr-FR" b="1" dirty="0"/>
              <a:t>représentatif</a:t>
            </a:r>
            <a:r>
              <a:rPr lang="fr-FR" dirty="0"/>
              <a:t> de la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variable qui m’intéresse </a:t>
            </a:r>
            <a:r>
              <a:rPr lang="fr-FR" dirty="0"/>
              <a:t>est distribuée normalement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615D92-08D5-9C24-45F9-C09F8BED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312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1422775" y="2682542"/>
            <a:ext cx="666004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>
                <a:solidFill>
                  <a:prstClr val="black"/>
                </a:solidFill>
                <a:latin typeface="+mj-lt"/>
              </a:rPr>
              <a:t>Quelques lois de distributions courantes en écologie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713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44DE0B4-5810-1DDB-EF88-1DBFCA5DBADF}"/>
                  </a:ext>
                </a:extLst>
              </p:cNvPr>
              <p:cNvSpPr txBox="1"/>
              <p:nvPr/>
            </p:nvSpPr>
            <p:spPr>
              <a:xfrm>
                <a:off x="978915" y="1280329"/>
                <a:ext cx="38298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44DE0B4-5810-1DDB-EF88-1DBFCA5D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5" y="1280329"/>
                <a:ext cx="382987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BC32F120-A4B1-50F0-4BE8-E86B2D29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3" y="1828800"/>
            <a:ext cx="5020450" cy="42471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D1C25A1-F52C-CA42-372B-11426C3DB4FB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La loi Normale 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</a:t>
            </a:r>
            <a:r>
              <a:rPr lang="fr-FR" sz="1800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dirty="0">
                <a:latin typeface="+mj-lt"/>
              </a:rPr>
              <a:t>Symétrique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Non bornée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B6E82B-488A-A8AD-60DB-7235717262F9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5352D83-0D3F-458F-E138-AE0F9A7A8A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578" y="943393"/>
            <a:ext cx="3404507" cy="263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408C6C-7048-B7E9-983F-0D73684E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5642" y="970438"/>
            <a:ext cx="3543329" cy="265271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C3B71F-B8A2-6227-0F27-5623D6EA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3" y="1710467"/>
            <a:ext cx="4865244" cy="450668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25F9388-99CF-D4A4-2D75-78A032AADFD1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Poids de jeunes grands tétras 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</a:t>
            </a:r>
            <a:r>
              <a:rPr lang="fr-FR" sz="1800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strike="sngStrike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</p:spTree>
    <p:extLst>
      <p:ext uri="{BB962C8B-B14F-4D97-AF65-F5344CB8AC3E}">
        <p14:creationId xmlns:p14="http://schemas.microsoft.com/office/powerpoint/2010/main" val="25082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408C6C-7048-B7E9-983F-0D73684E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5642" y="970438"/>
            <a:ext cx="3543329" cy="265271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25F9388-99CF-D4A4-2D75-78A032AADFD1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Poids de jeunes grands tétras 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</a:t>
            </a:r>
            <a:r>
              <a:rPr lang="fr-FR" sz="1800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strike="sngStrike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9A254C-2633-F595-DE06-25F22E5F5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3" y="1445519"/>
            <a:ext cx="4935157" cy="4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6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9F88DAD-D221-F5CC-6D60-5E731655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" y="1185423"/>
            <a:ext cx="5336388" cy="53231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E91AE98-778B-11FB-DF0D-DA7623998C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578" y="886098"/>
            <a:ext cx="3543329" cy="277856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6811C6C-F486-738F-AED2-68570BEFDFAD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Tarses de jeunes mésanges: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</a:t>
            </a:r>
            <a:r>
              <a:rPr lang="fr-FR" sz="1800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</p:spTree>
    <p:extLst>
      <p:ext uri="{BB962C8B-B14F-4D97-AF65-F5344CB8AC3E}">
        <p14:creationId xmlns:p14="http://schemas.microsoft.com/office/powerpoint/2010/main" val="17404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22DE33-A235-1B69-1B77-09343B9A1BA0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Tarses de jeunes mésanges: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</a:t>
            </a:r>
            <a:r>
              <a:rPr lang="fr-FR" sz="1800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E91AE98-778B-11FB-DF0D-DA7623998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578" y="886098"/>
            <a:ext cx="3543329" cy="27785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0DAF22-705E-F337-A2D9-92F2CE01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58" y="1668676"/>
            <a:ext cx="4689982" cy="44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55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79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22DE33-A235-1B69-1B77-09343B9A1BA0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Comptages de demi-deuils: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V</a:t>
            </a:r>
            <a:r>
              <a:rPr lang="fr-FR" sz="1800" strike="sngStrike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strike="sngStrike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46FDE5-247E-13F7-9A6E-63415B01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13" y="1904999"/>
            <a:ext cx="4486686" cy="40726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02D2B6-F31D-8577-B9FE-521D6DB73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451" y="1267092"/>
            <a:ext cx="3538456" cy="22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57" y="881961"/>
            <a:ext cx="6214532" cy="539289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148718"/>
            <a:ext cx="8573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On répartit les arbres mesurés du plus petit au plus grand sur un axe horizontal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C68603A-75C5-DB59-D249-83B9FCF76F27}"/>
              </a:ext>
            </a:extLst>
          </p:cNvPr>
          <p:cNvCxnSpPr/>
          <p:nvPr/>
        </p:nvCxnSpPr>
        <p:spPr>
          <a:xfrm>
            <a:off x="2252870" y="6356351"/>
            <a:ext cx="4598504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09844C8-A900-F3E4-D322-CA618DB302CD}"/>
              </a:ext>
            </a:extLst>
          </p:cNvPr>
          <p:cNvSpPr/>
          <p:nvPr/>
        </p:nvSpPr>
        <p:spPr>
          <a:xfrm>
            <a:off x="285438" y="630320"/>
            <a:ext cx="8573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On divise le gradient de hauteurs en sections égales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028906E-A9D2-7130-2114-C600C2E21EDA}"/>
              </a:ext>
            </a:extLst>
          </p:cNvPr>
          <p:cNvCxnSpPr>
            <a:cxnSpLocks/>
          </p:cNvCxnSpPr>
          <p:nvPr/>
        </p:nvCxnSpPr>
        <p:spPr>
          <a:xfrm>
            <a:off x="3094383" y="4878734"/>
            <a:ext cx="841513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33D408D-D146-A8CB-269C-33126EC5ECD3}"/>
              </a:ext>
            </a:extLst>
          </p:cNvPr>
          <p:cNvCxnSpPr>
            <a:cxnSpLocks/>
          </p:cNvCxnSpPr>
          <p:nvPr/>
        </p:nvCxnSpPr>
        <p:spPr>
          <a:xfrm>
            <a:off x="3945466" y="4878734"/>
            <a:ext cx="841513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ADDE52A-18BF-396B-2D7C-D13AFF8ED59B}"/>
              </a:ext>
            </a:extLst>
          </p:cNvPr>
          <p:cNvCxnSpPr>
            <a:cxnSpLocks/>
          </p:cNvCxnSpPr>
          <p:nvPr/>
        </p:nvCxnSpPr>
        <p:spPr>
          <a:xfrm>
            <a:off x="4839987" y="4874042"/>
            <a:ext cx="841513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51DB9E3-7198-B6A0-DF91-04A0D29A6AB5}"/>
              </a:ext>
            </a:extLst>
          </p:cNvPr>
          <p:cNvCxnSpPr>
            <a:cxnSpLocks/>
          </p:cNvCxnSpPr>
          <p:nvPr/>
        </p:nvCxnSpPr>
        <p:spPr>
          <a:xfrm>
            <a:off x="5721257" y="4874042"/>
            <a:ext cx="841513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83658-A375-AA1A-80C7-276894BCB889}"/>
              </a:ext>
            </a:extLst>
          </p:cNvPr>
          <p:cNvSpPr/>
          <p:nvPr/>
        </p:nvSpPr>
        <p:spPr>
          <a:xfrm>
            <a:off x="378202" y="1065945"/>
            <a:ext cx="8573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On compte le nombre d’arbres par section de hauteur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B2F56EE-0956-6064-46BD-97F1272374C9}"/>
              </a:ext>
            </a:extLst>
          </p:cNvPr>
          <p:cNvCxnSpPr>
            <a:cxnSpLocks/>
          </p:cNvCxnSpPr>
          <p:nvPr/>
        </p:nvCxnSpPr>
        <p:spPr>
          <a:xfrm flipV="1">
            <a:off x="901148" y="1948070"/>
            <a:ext cx="0" cy="3154017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22DE33-A235-1B69-1B77-09343B9A1BA0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Comptages de demi-deuils: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V</a:t>
            </a:r>
            <a:r>
              <a:rPr lang="fr-FR" sz="1800" strike="sngStrike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strike="sngStrike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402D2B6-F31D-8577-B9FE-521D6DB73E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451" y="1267092"/>
            <a:ext cx="3538456" cy="22489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D78888-2873-D266-119C-5F949508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9037"/>
            <a:ext cx="5101045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26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3C5D-8748-93A4-9568-32C6C567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9A5AF7-0BAD-C834-87A5-5CFB46FA3AE0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conditions d’application de la loi normale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22DE33-A235-1B69-1B77-09343B9A1BA0}"/>
              </a:ext>
            </a:extLst>
          </p:cNvPr>
          <p:cNvSpPr txBox="1"/>
          <p:nvPr/>
        </p:nvSpPr>
        <p:spPr>
          <a:xfrm>
            <a:off x="5445578" y="3720633"/>
            <a:ext cx="3543329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Infestation par un pathogène: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V</a:t>
            </a:r>
            <a:r>
              <a:rPr lang="fr-FR" sz="1800" strike="sngStrike" dirty="0">
                <a:latin typeface="+mj-lt"/>
              </a:rPr>
              <a:t>ariable quantitative continue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Unimodale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strike="sngStrike" dirty="0">
                <a:latin typeface="+mj-lt"/>
              </a:rPr>
              <a:t>Symétrique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trike="sngStrike" dirty="0">
                <a:latin typeface="+mj-lt"/>
              </a:rPr>
              <a:t>Non bornée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D35486-1A2F-FFF3-3E1D-1A88774E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3" y="1873591"/>
            <a:ext cx="4630213" cy="44631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45ACAD-B41F-4C6C-EE39-E74E352BF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578" y="936079"/>
            <a:ext cx="3543328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489AF9-1F19-3902-4EFF-3327A32F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AD721CD-BA35-D64B-E75E-5FA022A93546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Conséquences d’un défaut d’ajustement de la loi normale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5FAA37-4E97-5E38-7D9E-82E22E84FE5B}"/>
              </a:ext>
            </a:extLst>
          </p:cNvPr>
          <p:cNvSpPr txBox="1"/>
          <p:nvPr/>
        </p:nvSpPr>
        <p:spPr>
          <a:xfrm>
            <a:off x="788028" y="1409307"/>
            <a:ext cx="513711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Description inadéquate de la variable modélisée</a:t>
            </a:r>
            <a:endParaRPr lang="fr-FR" sz="18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Biais sur les estimateurs des paramètres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dirty="0">
                <a:latin typeface="+mj-lt"/>
              </a:rPr>
              <a:t>Prédictions incorrectes</a:t>
            </a:r>
          </a:p>
          <a:p>
            <a:pPr algn="just"/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C55BE0-DFDA-A94B-7ED5-B500AEB05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826" y="4477670"/>
            <a:ext cx="1782000" cy="16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2EF360-3E7A-8B62-AD38-CA2A243F3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826" y="2660677"/>
            <a:ext cx="1711900" cy="162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2AFC30-2026-3066-410E-1D2C61C61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826" y="1040677"/>
            <a:ext cx="1643053" cy="162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5AEB581-C86E-A3BD-B78A-C84BE553463A}"/>
              </a:ext>
            </a:extLst>
          </p:cNvPr>
          <p:cNvSpPr txBox="1"/>
          <p:nvPr/>
        </p:nvSpPr>
        <p:spPr>
          <a:xfrm>
            <a:off x="577888" y="4740807"/>
            <a:ext cx="552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Identifier un modèle alternatif à la loi normale, plus adapté aux caractéristiques de la variable mesurée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058B670-9552-B496-F961-4EFBA2236818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40731" y="3440632"/>
            <a:ext cx="0" cy="1300175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07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1 – variable continue dominée par de petites valeurs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25D283-65F9-4B7A-ACD3-B383F057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1" y="1460002"/>
            <a:ext cx="4079450" cy="402221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C569AA3-108F-8048-5BD1-A2BD574157D0}"/>
              </a:ext>
            </a:extLst>
          </p:cNvPr>
          <p:cNvSpPr txBox="1"/>
          <p:nvPr/>
        </p:nvSpPr>
        <p:spPr>
          <a:xfrm>
            <a:off x="5159829" y="1859339"/>
            <a:ext cx="3532415" cy="31393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Variables strictement positives</a:t>
            </a:r>
            <a:endParaRPr lang="fr-FR" sz="18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Variables asymétriques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Valeurs extrêmes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algn="just"/>
            <a:r>
              <a:rPr lang="fr-FR" i="1" dirty="0">
                <a:latin typeface="+mj-lt"/>
              </a:rPr>
              <a:t>Ex : distributions de poids, débits de petites rivières, taux de mutations, régimes pluviaux, nombre de mots dans une phrase, revenus mensuels…</a:t>
            </a:r>
          </a:p>
        </p:txBody>
      </p:sp>
    </p:spTree>
    <p:extLst>
      <p:ext uri="{BB962C8B-B14F-4D97-AF65-F5344CB8AC3E}">
        <p14:creationId xmlns:p14="http://schemas.microsoft.com/office/powerpoint/2010/main" val="2029612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25D283-65F9-4B7A-ACD3-B383F057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1" y="1460002"/>
            <a:ext cx="4079450" cy="402221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887D389-3D8D-3338-DA56-1E05FB9A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008" y="1687766"/>
            <a:ext cx="3837878" cy="358330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D5DAD6-5E25-BFC5-6FCE-08FB8E2BB117}"/>
              </a:ext>
            </a:extLst>
          </p:cNvPr>
          <p:cNvGrpSpPr/>
          <p:nvPr/>
        </p:nvGrpSpPr>
        <p:grpSpPr>
          <a:xfrm>
            <a:off x="2460556" y="1226437"/>
            <a:ext cx="5409815" cy="3307801"/>
            <a:chOff x="2460556" y="1226437"/>
            <a:chExt cx="5409815" cy="3307801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23E35C0-4A05-F663-DB11-BC30C87EA76D}"/>
                </a:ext>
              </a:extLst>
            </p:cNvPr>
            <p:cNvSpPr txBox="1"/>
            <p:nvPr/>
          </p:nvSpPr>
          <p:spPr>
            <a:xfrm>
              <a:off x="2668062" y="2502913"/>
              <a:ext cx="3532415" cy="2031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fr-FR" dirty="0">
                  <a:latin typeface="+mj-lt"/>
                </a:rPr>
                <a:t>V</a:t>
              </a:r>
              <a:r>
                <a:rPr lang="fr-FR" sz="1800" dirty="0">
                  <a:latin typeface="+mj-lt"/>
                </a:rPr>
                <a:t>ariable quantitative continue</a:t>
              </a:r>
            </a:p>
            <a:p>
              <a:pPr marL="285750" indent="-285750" algn="ctr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ctr">
                <a:buFontTx/>
                <a:buChar char="-"/>
              </a:pPr>
              <a:r>
                <a:rPr lang="fr-FR" dirty="0">
                  <a:latin typeface="+mj-lt"/>
                </a:rPr>
                <a:t>Unimodale</a:t>
              </a:r>
            </a:p>
            <a:p>
              <a:pPr algn="ctr"/>
              <a:endParaRPr lang="fr-FR" dirty="0">
                <a:latin typeface="+mj-lt"/>
              </a:endParaRPr>
            </a:p>
            <a:p>
              <a:pPr marL="285750" indent="-285750" algn="ctr">
                <a:buFontTx/>
                <a:buChar char="-"/>
              </a:pPr>
              <a:r>
                <a:rPr lang="fr-FR" sz="1800" dirty="0">
                  <a:latin typeface="+mj-lt"/>
                </a:rPr>
                <a:t>Asymétrique</a:t>
              </a:r>
            </a:p>
            <a:p>
              <a:pPr algn="ctr"/>
              <a:endParaRPr lang="fr-FR" strike="sngStrike" dirty="0">
                <a:latin typeface="+mj-lt"/>
              </a:endParaRPr>
            </a:p>
            <a:p>
              <a:pPr marL="285750" indent="-285750" algn="ctr">
                <a:buFontTx/>
                <a:buChar char="-"/>
              </a:pPr>
              <a:r>
                <a:rPr lang="fr-FR" dirty="0">
                  <a:latin typeface="+mj-lt"/>
                </a:rPr>
                <a:t>Bornée &gt;0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EF6FC64-9921-5195-CBA6-4BEF81F92163}"/>
                    </a:ext>
                  </a:extLst>
                </p:cNvPr>
                <p:cNvSpPr txBox="1"/>
                <p:nvPr/>
              </p:nvSpPr>
              <p:spPr>
                <a:xfrm>
                  <a:off x="2460556" y="1226437"/>
                  <a:ext cx="540981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sz="2400" dirty="0">
                      <a:solidFill>
                        <a:srgbClr val="C00000"/>
                      </a:solidFill>
                      <a:latin typeface="+mj-lt"/>
                    </a:rPr>
                    <a:t>Loi </a:t>
                  </a:r>
                  <a:r>
                    <a:rPr lang="fr-FR" sz="2400" dirty="0" err="1">
                      <a:solidFill>
                        <a:srgbClr val="C00000"/>
                      </a:solidFill>
                      <a:latin typeface="+mj-lt"/>
                    </a:rPr>
                    <a:t>lognormale</a:t>
                  </a:r>
                  <a:r>
                    <a:rPr lang="fr-FR" sz="2400" dirty="0">
                      <a:solidFill>
                        <a:srgbClr val="C00000"/>
                      </a:solidFill>
                      <a:latin typeface="+mj-lt"/>
                    </a:rPr>
                    <a:t>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fr-FR" sz="2400" b="0" dirty="0">
                    <a:solidFill>
                      <a:srgbClr val="C00000"/>
                    </a:solidFill>
                    <a:latin typeface="+mj-lt"/>
                  </a:endParaRPr>
                </a:p>
                <a:p>
                  <a:pPr algn="just"/>
                  <a:endParaRPr lang="fr-FR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7EF6FC64-9921-5195-CBA6-4BEF81F92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556" y="1226437"/>
                  <a:ext cx="5409815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804" t="-58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9991201-B9A4-4D9C-5542-F06E08836322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1 – variable continue dominée par de petites valeurs</a:t>
            </a:r>
            <a:endParaRPr lang="fr-FR" sz="2400" b="1" cap="sm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38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2 – Comptages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90C5B7-BF34-4CF2-883B-5C74C43F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9" y="1632857"/>
            <a:ext cx="3951514" cy="35922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7A3655-1F3E-A10A-55ED-E62A79B72360}"/>
              </a:ext>
            </a:extLst>
          </p:cNvPr>
          <p:cNvSpPr txBox="1"/>
          <p:nvPr/>
        </p:nvSpPr>
        <p:spPr>
          <a:xfrm>
            <a:off x="5214257" y="1891996"/>
            <a:ext cx="3532415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Variables discrètes</a:t>
            </a:r>
            <a:endParaRPr lang="fr-FR" sz="18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Strictement positives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Peu de grandes valeurs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algn="just"/>
            <a:r>
              <a:rPr lang="fr-FR" i="1" dirty="0">
                <a:latin typeface="+mj-lt"/>
              </a:rPr>
              <a:t>Ex : nombres d’individus, richesses spécifiques, passages de véhicules, fréquentation de lieux, taux de mutations…</a:t>
            </a:r>
          </a:p>
        </p:txBody>
      </p:sp>
    </p:spTree>
    <p:extLst>
      <p:ext uri="{BB962C8B-B14F-4D97-AF65-F5344CB8AC3E}">
        <p14:creationId xmlns:p14="http://schemas.microsoft.com/office/powerpoint/2010/main" val="2560729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2 – Comptages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090C5B7-BF34-4CF2-883B-5C74C43F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9" y="1632857"/>
            <a:ext cx="3951514" cy="35922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7EAAD-FEBF-E77E-6573-72383039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2857"/>
            <a:ext cx="3799114" cy="3468554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009E305-83AC-C172-F5E7-40C63261D4AD}"/>
              </a:ext>
            </a:extLst>
          </p:cNvPr>
          <p:cNvGrpSpPr/>
          <p:nvPr/>
        </p:nvGrpSpPr>
        <p:grpSpPr>
          <a:xfrm>
            <a:off x="2514985" y="1298929"/>
            <a:ext cx="3829878" cy="3083867"/>
            <a:chOff x="2514985" y="1298929"/>
            <a:chExt cx="3829878" cy="3083867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23E35C0-4A05-F663-DB11-BC30C87EA76D}"/>
                </a:ext>
              </a:extLst>
            </p:cNvPr>
            <p:cNvSpPr txBox="1"/>
            <p:nvPr/>
          </p:nvSpPr>
          <p:spPr>
            <a:xfrm>
              <a:off x="2514985" y="2351471"/>
              <a:ext cx="3532415" cy="2031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V</a:t>
              </a:r>
              <a:r>
                <a:rPr lang="fr-FR" sz="1800" dirty="0">
                  <a:latin typeface="+mj-lt"/>
                </a:rPr>
                <a:t>ariable quantitative discrète</a:t>
              </a:r>
            </a:p>
            <a:p>
              <a:pPr marL="285750" indent="-285750" algn="just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Unimodale</a:t>
              </a:r>
            </a:p>
            <a:p>
              <a:pPr algn="just"/>
              <a:endParaRPr lang="fr-FR" strike="sngStrike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Bornée &gt;0</a:t>
              </a:r>
            </a:p>
            <a:p>
              <a:pPr marL="285750" indent="-285750" algn="just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Moyenne = Variance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F7351D1-5710-47D2-878C-B9F8EB0FE122}"/>
                    </a:ext>
                  </a:extLst>
                </p:cNvPr>
                <p:cNvSpPr txBox="1"/>
                <p:nvPr/>
              </p:nvSpPr>
              <p:spPr>
                <a:xfrm>
                  <a:off x="2514985" y="1298929"/>
                  <a:ext cx="382987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sz="2400" dirty="0">
                      <a:solidFill>
                        <a:srgbClr val="C00000"/>
                      </a:solidFill>
                      <a:latin typeface="+mj-lt"/>
                    </a:rPr>
                    <a:t>Loi de Poisson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a14:m>
                  <a:endParaRPr lang="fr-FR" sz="2400" b="0" dirty="0">
                    <a:solidFill>
                      <a:srgbClr val="C00000"/>
                    </a:solidFill>
                    <a:latin typeface="+mj-lt"/>
                  </a:endParaRPr>
                </a:p>
                <a:p>
                  <a:pPr algn="just"/>
                  <a:endParaRPr lang="fr-FR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FF7351D1-5710-47D2-878C-B9F8EB0FE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85" y="1298929"/>
                  <a:ext cx="3829878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548" t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834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87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3E35C0-4A05-F663-DB11-BC30C87EA76D}"/>
              </a:ext>
            </a:extLst>
          </p:cNvPr>
          <p:cNvSpPr txBox="1"/>
          <p:nvPr/>
        </p:nvSpPr>
        <p:spPr>
          <a:xfrm>
            <a:off x="820332" y="1321989"/>
            <a:ext cx="7470321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La loi la plus simple pour modéliser des données de </a:t>
            </a:r>
            <a:r>
              <a:rPr lang="fr-FR" b="1" dirty="0">
                <a:latin typeface="+mj-lt"/>
              </a:rPr>
              <a:t>comptages</a:t>
            </a:r>
            <a:endParaRPr lang="fr-FR" sz="1800" b="1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Un seul paramètre : tendance centrale et dispersion sont confondus dans l’</a:t>
            </a:r>
            <a:r>
              <a:rPr lang="fr-FR" b="1" dirty="0">
                <a:latin typeface="+mj-lt"/>
              </a:rPr>
              <a:t>espérance</a:t>
            </a:r>
          </a:p>
          <a:p>
            <a:pPr algn="just"/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sz="1800" dirty="0">
                <a:latin typeface="+mj-lt"/>
              </a:rPr>
              <a:t>Devient symétrique lorsque l’espérance augmente</a:t>
            </a:r>
          </a:p>
          <a:p>
            <a:pPr algn="just"/>
            <a:endParaRPr lang="fr-FR" strike="sngStrike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Bornée &gt;0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B94E3C2-1A0E-75D9-4AF6-C50F7CF0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" y="3630313"/>
            <a:ext cx="9144000" cy="25146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47572C3-7BD7-3C62-9C54-EA7DE50BD3E6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2 – Comptages</a:t>
            </a:r>
            <a:endParaRPr lang="fr-FR" sz="2400" b="1" cap="sm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949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88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3E35C0-4A05-F663-DB11-BC30C87EA76D}"/>
              </a:ext>
            </a:extLst>
          </p:cNvPr>
          <p:cNvSpPr txBox="1"/>
          <p:nvPr/>
        </p:nvSpPr>
        <p:spPr>
          <a:xfrm>
            <a:off x="836839" y="1463503"/>
            <a:ext cx="7470321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Cas limite : </a:t>
            </a:r>
            <a:r>
              <a:rPr lang="fr-FR" b="1" dirty="0">
                <a:latin typeface="+mj-lt"/>
              </a:rPr>
              <a:t>excès de variance </a:t>
            </a:r>
            <a:r>
              <a:rPr lang="fr-FR" dirty="0">
                <a:latin typeface="+mj-lt"/>
              </a:rPr>
              <a:t>par rapport à la moyenne.</a:t>
            </a:r>
          </a:p>
          <a:p>
            <a:pPr marL="742950" lvl="1" indent="-285750" algn="just">
              <a:buFontTx/>
              <a:buChar char="-"/>
            </a:pPr>
            <a:r>
              <a:rPr lang="fr-FR" dirty="0">
                <a:latin typeface="+mj-lt"/>
              </a:rPr>
              <a:t>On parle de ‘loi de Poisson </a:t>
            </a:r>
            <a:r>
              <a:rPr lang="fr-FR" b="1" dirty="0" err="1">
                <a:latin typeface="+mj-lt"/>
              </a:rPr>
              <a:t>surdispersée</a:t>
            </a:r>
            <a:r>
              <a:rPr lang="fr-FR" dirty="0">
                <a:latin typeface="+mj-lt"/>
              </a:rPr>
              <a:t>’</a:t>
            </a:r>
          </a:p>
          <a:p>
            <a:pPr marL="742950" lvl="1" indent="-285750" algn="just">
              <a:buFontTx/>
              <a:buChar char="-"/>
            </a:pPr>
            <a:r>
              <a:rPr lang="fr-FR" dirty="0">
                <a:latin typeface="+mj-lt"/>
              </a:rPr>
              <a:t>Le plus souvent </a:t>
            </a:r>
            <a:r>
              <a:rPr lang="fr-FR" b="1" dirty="0">
                <a:latin typeface="+mj-lt"/>
              </a:rPr>
              <a:t>excès de 0</a:t>
            </a:r>
            <a:r>
              <a:rPr lang="fr-FR" dirty="0">
                <a:latin typeface="+mj-lt"/>
              </a:rPr>
              <a:t> : espèces ou événements rares</a:t>
            </a:r>
          </a:p>
          <a:p>
            <a:pPr marL="742950" lvl="1" indent="-285750" algn="just">
              <a:buFontTx/>
              <a:buChar char="-"/>
            </a:pPr>
            <a:r>
              <a:rPr lang="fr-FR" dirty="0">
                <a:latin typeface="+mj-lt"/>
              </a:rPr>
              <a:t>Estimateurs et intervalles de confiance biaisés</a:t>
            </a:r>
          </a:p>
          <a:p>
            <a:pPr marL="742950" lvl="1" indent="-285750" algn="just">
              <a:buFontTx/>
              <a:buChar char="-"/>
            </a:pPr>
            <a:r>
              <a:rPr lang="fr-FR" dirty="0">
                <a:latin typeface="+mj-lt"/>
              </a:rPr>
              <a:t>Alternatives : quasi-Poisson, Négative-Binomiale, </a:t>
            </a:r>
            <a:r>
              <a:rPr lang="fr-FR" dirty="0" err="1">
                <a:latin typeface="+mj-lt"/>
              </a:rPr>
              <a:t>Zero-Inflated</a:t>
            </a:r>
            <a:r>
              <a:rPr lang="fr-FR" dirty="0">
                <a:latin typeface="+mj-lt"/>
              </a:rPr>
              <a:t> Poisson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CCF62C-CBD8-2911-EBB0-069A8744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85" y="3371342"/>
            <a:ext cx="3532414" cy="3184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EE1FDE-39A3-E602-87B6-434FCD573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45" y="3781815"/>
            <a:ext cx="1990725" cy="866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3923FB2-4402-37FD-BBE6-9A7BCBA91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772" y="3917170"/>
            <a:ext cx="2504394" cy="1925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4B295CE-9799-5E3C-AB6F-5D3C7C568EC8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2 – Comptages</a:t>
            </a:r>
            <a:endParaRPr lang="fr-FR" sz="2400" b="1" cap="sm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89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3 – Données de succès / échec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E7C66B-04DE-451A-CC48-21655788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1" y="1654832"/>
            <a:ext cx="4618481" cy="4267200"/>
          </a:xfrm>
          <a:prstGeom prst="rect">
            <a:avLst/>
          </a:prstGeom>
        </p:spPr>
      </p:pic>
      <p:pic>
        <p:nvPicPr>
          <p:cNvPr id="10" name="Image 9" descr="Une image contenant oiseau, oiseau aquatique, manchot, Oiseau qui ne peut pas voler&#10;&#10;Description générée automatiquement">
            <a:extLst>
              <a:ext uri="{FF2B5EF4-FFF2-40B4-BE49-F238E27FC236}">
                <a16:creationId xmlns:a16="http://schemas.microsoft.com/office/drawing/2014/main" id="{765741A5-2170-61E0-311D-E0C037F5A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743" y="2209628"/>
            <a:ext cx="3157607" cy="315760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FBE3583-468B-7FA2-A5BE-A1136A476C89}"/>
              </a:ext>
            </a:extLst>
          </p:cNvPr>
          <p:cNvCxnSpPr>
            <a:cxnSpLocks/>
          </p:cNvCxnSpPr>
          <p:nvPr/>
        </p:nvCxnSpPr>
        <p:spPr>
          <a:xfrm>
            <a:off x="5682343" y="1894113"/>
            <a:ext cx="489857" cy="8599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EEA266F-196D-EA9C-ACC7-0EE82A21E33B}"/>
              </a:ext>
            </a:extLst>
          </p:cNvPr>
          <p:cNvCxnSpPr>
            <a:cxnSpLocks/>
          </p:cNvCxnSpPr>
          <p:nvPr/>
        </p:nvCxnSpPr>
        <p:spPr>
          <a:xfrm flipH="1">
            <a:off x="6172200" y="1894113"/>
            <a:ext cx="402771" cy="8599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C4E2A33-6779-0E56-BE35-F2F76AF08461}"/>
              </a:ext>
            </a:extLst>
          </p:cNvPr>
          <p:cNvSpPr txBox="1"/>
          <p:nvPr/>
        </p:nvSpPr>
        <p:spPr>
          <a:xfrm>
            <a:off x="5446939" y="1459733"/>
            <a:ext cx="47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(+)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B0E2304-7270-1250-630B-CAB1AFE2F62B}"/>
              </a:ext>
            </a:extLst>
          </p:cNvPr>
          <p:cNvSpPr txBox="1"/>
          <p:nvPr/>
        </p:nvSpPr>
        <p:spPr>
          <a:xfrm>
            <a:off x="6383859" y="1454205"/>
            <a:ext cx="47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(-)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C59A471-E559-840C-AD03-13744792DCF3}"/>
              </a:ext>
            </a:extLst>
          </p:cNvPr>
          <p:cNvCxnSpPr>
            <a:cxnSpLocks/>
          </p:cNvCxnSpPr>
          <p:nvPr/>
        </p:nvCxnSpPr>
        <p:spPr>
          <a:xfrm>
            <a:off x="7021286" y="2046513"/>
            <a:ext cx="489857" cy="8599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8FE81DA-11FF-9A32-85EE-D0ABE702080B}"/>
              </a:ext>
            </a:extLst>
          </p:cNvPr>
          <p:cNvCxnSpPr>
            <a:cxnSpLocks/>
          </p:cNvCxnSpPr>
          <p:nvPr/>
        </p:nvCxnSpPr>
        <p:spPr>
          <a:xfrm flipH="1">
            <a:off x="7511143" y="2046513"/>
            <a:ext cx="402771" cy="85997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F1E1CD6-FF8F-BBE4-7D3F-5B3DAEE4C270}"/>
              </a:ext>
            </a:extLst>
          </p:cNvPr>
          <p:cNvSpPr txBox="1"/>
          <p:nvPr/>
        </p:nvSpPr>
        <p:spPr>
          <a:xfrm>
            <a:off x="6785882" y="1612133"/>
            <a:ext cx="47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(+)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3EB3238-91AC-2506-EC56-241FBF870770}"/>
              </a:ext>
            </a:extLst>
          </p:cNvPr>
          <p:cNvSpPr txBox="1"/>
          <p:nvPr/>
        </p:nvSpPr>
        <p:spPr>
          <a:xfrm>
            <a:off x="7722802" y="1606605"/>
            <a:ext cx="47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(-)</a:t>
            </a:r>
          </a:p>
        </p:txBody>
      </p:sp>
    </p:spTree>
    <p:extLst>
      <p:ext uri="{BB962C8B-B14F-4D97-AF65-F5344CB8AC3E}">
        <p14:creationId xmlns:p14="http://schemas.microsoft.com/office/powerpoint/2010/main" val="68774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57" y="881961"/>
            <a:ext cx="6214532" cy="539289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B8149-0202-48DD-B0CD-6908EF5896EA}" type="slidenum">
              <a:rPr lang="fr-FR" smtClean="0"/>
              <a:t>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88B5-ABF1-FB84-3B59-B1CD6FAC803E}"/>
              </a:ext>
            </a:extLst>
          </p:cNvPr>
          <p:cNvSpPr/>
          <p:nvPr/>
        </p:nvSpPr>
        <p:spPr>
          <a:xfrm>
            <a:off x="285438" y="343352"/>
            <a:ext cx="857312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Cette représentation graphique est un </a:t>
            </a:r>
            <a:r>
              <a:rPr lang="fr-FR" sz="2400" b="1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histogramme de fréquence</a:t>
            </a:r>
            <a:endParaRPr lang="fr-FR" sz="2000" b="1" dirty="0">
              <a:solidFill>
                <a:prstClr val="black"/>
              </a:solidFill>
              <a:latin typeface="+mj-lt"/>
              <a:ea typeface="Batang"/>
              <a:cs typeface="Times New Roman" panose="02020603050405020304" pitchFamily="18" charset="0"/>
            </a:endParaRP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Il illustre la </a:t>
            </a:r>
            <a:r>
              <a:rPr lang="fr-FR" sz="2400" b="1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distribution des valeurs</a:t>
            </a:r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 d’une variable aléatoire</a:t>
            </a:r>
          </a:p>
          <a:p>
            <a:pPr algn="ctr"/>
            <a:r>
              <a:rPr lang="fr-FR" sz="2000" dirty="0">
                <a:solidFill>
                  <a:prstClr val="black"/>
                </a:solidFill>
                <a:latin typeface="+mj-lt"/>
                <a:ea typeface="Batang"/>
                <a:cs typeface="Times New Roman" panose="02020603050405020304" pitchFamily="18" charset="0"/>
              </a:rPr>
              <a:t>C’est la représentation la plus fondamentale pour l’analyste</a:t>
            </a:r>
          </a:p>
        </p:txBody>
      </p:sp>
    </p:spTree>
    <p:extLst>
      <p:ext uri="{BB962C8B-B14F-4D97-AF65-F5344CB8AC3E}">
        <p14:creationId xmlns:p14="http://schemas.microsoft.com/office/powerpoint/2010/main" val="22643072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3 – Données de succès / échec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E7C66B-04DE-451A-CC48-21655788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1" y="1654832"/>
            <a:ext cx="4618481" cy="42672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1C62D3D-718B-2533-CA76-8A5CB92F5709}"/>
              </a:ext>
            </a:extLst>
          </p:cNvPr>
          <p:cNvSpPr txBox="1"/>
          <p:nvPr/>
        </p:nvSpPr>
        <p:spPr>
          <a:xfrm>
            <a:off x="5214257" y="2274838"/>
            <a:ext cx="3532415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Variables binaires (0/1)</a:t>
            </a:r>
            <a:endParaRPr lang="fr-FR" sz="18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Chaque individu est un essai de tirage probabiliste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algn="just"/>
            <a:r>
              <a:rPr lang="fr-FR" i="1" dirty="0">
                <a:latin typeface="+mj-lt"/>
              </a:rPr>
              <a:t>Ex : atlas d’occurrence, tests de pathogènes, histoires de captures, survie/mortalité, réussite à un jeu…</a:t>
            </a:r>
          </a:p>
        </p:txBody>
      </p:sp>
    </p:spTree>
    <p:extLst>
      <p:ext uri="{BB962C8B-B14F-4D97-AF65-F5344CB8AC3E}">
        <p14:creationId xmlns:p14="http://schemas.microsoft.com/office/powerpoint/2010/main" val="174257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3 – Données de succès / échec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E7C66B-04DE-451A-CC48-21655788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1" y="1654832"/>
            <a:ext cx="4618481" cy="42672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921B4C-5FDC-C840-5EAE-30016BF56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21" y="1727639"/>
            <a:ext cx="4618480" cy="4194393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13CE69A-DA36-142D-BA84-15715EF2BB3C}"/>
              </a:ext>
            </a:extLst>
          </p:cNvPr>
          <p:cNvGrpSpPr/>
          <p:nvPr/>
        </p:nvGrpSpPr>
        <p:grpSpPr>
          <a:xfrm>
            <a:off x="2514984" y="1298929"/>
            <a:ext cx="4240973" cy="2941226"/>
            <a:chOff x="2514984" y="1298929"/>
            <a:chExt cx="4240973" cy="294122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C3CF0F-8ECF-095C-D401-884E94199D6A}"/>
                </a:ext>
              </a:extLst>
            </p:cNvPr>
            <p:cNvSpPr txBox="1"/>
            <p:nvPr/>
          </p:nvSpPr>
          <p:spPr>
            <a:xfrm>
              <a:off x="2925535" y="2485829"/>
              <a:ext cx="3830422" cy="1754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Succès / échec</a:t>
              </a:r>
              <a:endParaRPr lang="fr-FR" sz="1800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Un seul tirage par individu</a:t>
              </a:r>
            </a:p>
            <a:p>
              <a:pPr algn="just"/>
              <a:endParaRPr lang="fr-FR" strike="sngStrike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Probabilité de succès stationnaire</a:t>
              </a:r>
            </a:p>
            <a:p>
              <a:pPr algn="just"/>
              <a:endParaRPr lang="fr-FR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99E45C03-4893-208D-1FCB-8D60AF9BF808}"/>
                    </a:ext>
                  </a:extLst>
                </p:cNvPr>
                <p:cNvSpPr txBox="1"/>
                <p:nvPr/>
              </p:nvSpPr>
              <p:spPr>
                <a:xfrm>
                  <a:off x="2514984" y="1298929"/>
                  <a:ext cx="424097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sz="2400" dirty="0">
                      <a:solidFill>
                        <a:srgbClr val="C00000"/>
                      </a:solidFill>
                      <a:latin typeface="+mj-lt"/>
                    </a:rPr>
                    <a:t>Loi de Bernoulli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endParaRPr lang="fr-FR" sz="2400" b="0" dirty="0">
                    <a:solidFill>
                      <a:srgbClr val="C00000"/>
                    </a:solidFill>
                    <a:latin typeface="+mj-lt"/>
                  </a:endParaRPr>
                </a:p>
                <a:p>
                  <a:pPr algn="just"/>
                  <a:endParaRPr lang="fr-FR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99E45C03-4893-208D-1FCB-8D60AF9BF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84" y="1298929"/>
                  <a:ext cx="4240973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2302" t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01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3 – Comptages de succès / échec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8260F7-0781-C6DB-CCDC-258A0418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3" y="1873591"/>
            <a:ext cx="4630213" cy="44631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54B61E-FA2B-8B71-6163-1FA2A6DDE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234" y="1382689"/>
            <a:ext cx="2723134" cy="232954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C7AB369-EA93-5BE0-9D72-9E8E0EA7853E}"/>
              </a:ext>
            </a:extLst>
          </p:cNvPr>
          <p:cNvSpPr txBox="1"/>
          <p:nvPr/>
        </p:nvSpPr>
        <p:spPr>
          <a:xfrm>
            <a:off x="5337172" y="3799318"/>
            <a:ext cx="3532415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Variables binaires (0/1)</a:t>
            </a:r>
            <a:endParaRPr lang="fr-FR" sz="1800" dirty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Plusieurs tirages par individu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marL="285750" indent="-285750" algn="just">
              <a:buFontTx/>
              <a:buChar char="-"/>
            </a:pPr>
            <a:r>
              <a:rPr lang="fr-FR" dirty="0">
                <a:latin typeface="+mj-lt"/>
              </a:rPr>
              <a:t>La plupart des données de proportions</a:t>
            </a:r>
          </a:p>
          <a:p>
            <a:pPr marL="285750" indent="-285750" algn="just">
              <a:buFontTx/>
              <a:buChar char="-"/>
            </a:pPr>
            <a:endParaRPr lang="fr-FR" dirty="0">
              <a:latin typeface="+mj-lt"/>
            </a:endParaRPr>
          </a:p>
          <a:p>
            <a:pPr algn="just"/>
            <a:r>
              <a:rPr lang="fr-FR" i="1" dirty="0">
                <a:latin typeface="+mj-lt"/>
              </a:rPr>
              <a:t>Ex : dynamiques d’infestation, taux d’occurrence, succès de reproduction, détectabilité…</a:t>
            </a:r>
          </a:p>
        </p:txBody>
      </p:sp>
    </p:spTree>
    <p:extLst>
      <p:ext uri="{BB962C8B-B14F-4D97-AF65-F5344CB8AC3E}">
        <p14:creationId xmlns:p14="http://schemas.microsoft.com/office/powerpoint/2010/main" val="674768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37B4B7-77D3-0C16-2D14-185C3A06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D2EE5-8A65-DF95-D3CA-FFC599C98859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modèles alternatifs à la loi normale</a:t>
            </a:r>
          </a:p>
          <a:p>
            <a:pPr algn="ctr"/>
            <a:r>
              <a:rPr lang="fr-FR" sz="2400" cap="small" dirty="0">
                <a:latin typeface="+mj-lt"/>
              </a:rPr>
              <a:t>3 – Comptages de succès / échec</a:t>
            </a:r>
            <a:endParaRPr lang="fr-FR" sz="2400" b="1" cap="small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8260F7-0781-C6DB-CCDC-258A0418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" y="1775620"/>
            <a:ext cx="4630213" cy="44631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885DF5-F551-D531-6CCE-EE5B7A57A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43" y="2146879"/>
            <a:ext cx="4284744" cy="391656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7A85F55-FB50-596A-6AC7-DD8041000C3A}"/>
              </a:ext>
            </a:extLst>
          </p:cNvPr>
          <p:cNvGrpSpPr/>
          <p:nvPr/>
        </p:nvGrpSpPr>
        <p:grpSpPr>
          <a:xfrm>
            <a:off x="2471212" y="1298928"/>
            <a:ext cx="4630213" cy="3611813"/>
            <a:chOff x="2471212" y="1298929"/>
            <a:chExt cx="4630213" cy="2712366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132A215-3EC1-02E2-7E03-BCC3B2D26481}"/>
                </a:ext>
              </a:extLst>
            </p:cNvPr>
            <p:cNvSpPr txBox="1"/>
            <p:nvPr/>
          </p:nvSpPr>
          <p:spPr>
            <a:xfrm>
              <a:off x="2471212" y="2485829"/>
              <a:ext cx="4630213" cy="1525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Nombre de succès / nombre de tirages</a:t>
              </a:r>
              <a:endParaRPr lang="fr-FR" sz="1800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Plusieurs tirages par individu (n)</a:t>
              </a:r>
            </a:p>
            <a:p>
              <a:pPr algn="just"/>
              <a:endParaRPr lang="fr-FR" strike="sngStrike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Probabilité de succès stationnaire (p)</a:t>
              </a:r>
            </a:p>
            <a:p>
              <a:pPr marL="285750" indent="-285750" algn="just">
                <a:buFontTx/>
                <a:buChar char="-"/>
              </a:pPr>
              <a:endParaRPr lang="fr-FR" dirty="0">
                <a:latin typeface="+mj-lt"/>
              </a:endParaRPr>
            </a:p>
            <a:p>
              <a:pPr marL="285750" indent="-285750" algn="just">
                <a:buFontTx/>
                <a:buChar char="-"/>
              </a:pPr>
              <a:r>
                <a:rPr lang="fr-FR" dirty="0">
                  <a:latin typeface="+mj-lt"/>
                </a:rPr>
                <a:t>Converge vers la loi de Poisson aux grands 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F606E5A5-6F77-F799-4E75-693132665F49}"/>
                    </a:ext>
                  </a:extLst>
                </p:cNvPr>
                <p:cNvSpPr txBox="1"/>
                <p:nvPr/>
              </p:nvSpPr>
              <p:spPr>
                <a:xfrm>
                  <a:off x="2514984" y="1298929"/>
                  <a:ext cx="4240973" cy="624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fr-FR" sz="2400" dirty="0">
                      <a:solidFill>
                        <a:srgbClr val="C00000"/>
                      </a:solidFill>
                      <a:latin typeface="+mj-lt"/>
                    </a:rPr>
                    <a:t>Loi Binomiale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endParaRPr lang="fr-FR" sz="2400" b="0" dirty="0">
                    <a:solidFill>
                      <a:srgbClr val="C00000"/>
                    </a:solidFill>
                    <a:latin typeface="+mj-lt"/>
                  </a:endParaRPr>
                </a:p>
                <a:p>
                  <a:pPr algn="just"/>
                  <a:endParaRPr lang="fr-FR" sz="2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F606E5A5-6F77-F799-4E75-693132665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84" y="1298929"/>
                  <a:ext cx="4240973" cy="624055"/>
                </a:xfrm>
                <a:prstGeom prst="rect">
                  <a:avLst/>
                </a:prstGeom>
                <a:blipFill>
                  <a:blip r:embed="rId5"/>
                  <a:stretch>
                    <a:fillRect l="-2302" t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21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E57E73-7ED0-14A5-8885-A59ADD12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F0D4C1-DE9F-60C1-2C9B-33B1A41E4B1D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données de démographie</a:t>
            </a:r>
          </a:p>
        </p:txBody>
      </p:sp>
      <p:pic>
        <p:nvPicPr>
          <p:cNvPr id="6" name="officeArt object" descr="Image 116">
            <a:extLst>
              <a:ext uri="{FF2B5EF4-FFF2-40B4-BE49-F238E27FC236}">
                <a16:creationId xmlns:a16="http://schemas.microsoft.com/office/drawing/2014/main" id="{0BA2BC62-DA28-95EA-A078-549D48F5CF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6574" y="642122"/>
            <a:ext cx="6708776" cy="31560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4CF2818-A4E0-CD6B-EA46-86265406DF67}"/>
                  </a:ext>
                </a:extLst>
              </p:cNvPr>
              <p:cNvSpPr txBox="1"/>
              <p:nvPr/>
            </p:nvSpPr>
            <p:spPr>
              <a:xfrm>
                <a:off x="433091" y="2790270"/>
                <a:ext cx="64766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solidFill>
                      <a:srgbClr val="C00000"/>
                    </a:solidFill>
                    <a:latin typeface="+mj-lt"/>
                  </a:rPr>
                  <a:t>D’une année sur l’autre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𝐵𝑒𝑟𝑛</m:t>
                    </m:r>
                    <m:d>
                      <m:dPr>
                        <m:ctrlP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4CF2818-A4E0-CD6B-EA46-86265406D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1" y="2790270"/>
                <a:ext cx="6476616" cy="830997"/>
              </a:xfrm>
              <a:prstGeom prst="rect">
                <a:avLst/>
              </a:prstGeom>
              <a:blipFill>
                <a:blip r:embed="rId3"/>
                <a:stretch>
                  <a:fillRect l="-1412" t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2607A7C-C05A-4450-1D25-B188602A13F1}"/>
              </a:ext>
            </a:extLst>
          </p:cNvPr>
          <p:cNvSpPr txBox="1"/>
          <p:nvPr/>
        </p:nvSpPr>
        <p:spPr>
          <a:xfrm>
            <a:off x="506298" y="3511420"/>
            <a:ext cx="757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prstClr val="black"/>
                </a:solidFill>
                <a:latin typeface="+mj-lt"/>
              </a:rPr>
              <a:t>Mortalité sur 1 hiver: </a:t>
            </a:r>
            <a:r>
              <a:rPr lang="fr-FR" dirty="0">
                <a:solidFill>
                  <a:prstClr val="black"/>
                </a:solidFill>
                <a:latin typeface="+mj-lt"/>
              </a:rPr>
              <a:t>M ~ Bern(p) où p = 0.96 , 0.58 , 0.93 , 1</a:t>
            </a:r>
          </a:p>
        </p:txBody>
      </p:sp>
    </p:spTree>
    <p:extLst>
      <p:ext uri="{BB962C8B-B14F-4D97-AF65-F5344CB8AC3E}">
        <p14:creationId xmlns:p14="http://schemas.microsoft.com/office/powerpoint/2010/main" val="20699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E57E73-7ED0-14A5-8885-A59ADD12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F0D4C1-DE9F-60C1-2C9B-33B1A41E4B1D}"/>
              </a:ext>
            </a:extLst>
          </p:cNvPr>
          <p:cNvSpPr txBox="1"/>
          <p:nvPr/>
        </p:nvSpPr>
        <p:spPr>
          <a:xfrm>
            <a:off x="577888" y="411290"/>
            <a:ext cx="77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Les données de démographie</a:t>
            </a:r>
          </a:p>
        </p:txBody>
      </p:sp>
      <p:pic>
        <p:nvPicPr>
          <p:cNvPr id="2" name="officeArt object" descr="Image 115">
            <a:extLst>
              <a:ext uri="{FF2B5EF4-FFF2-40B4-BE49-F238E27FC236}">
                <a16:creationId xmlns:a16="http://schemas.microsoft.com/office/drawing/2014/main" id="{8BAD0E91-A40A-5B60-B93D-4EC0C129F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5394" y="1661975"/>
            <a:ext cx="6273211" cy="32474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FF76AE-3ADB-267D-6AD4-48AAB2F8E612}"/>
                  </a:ext>
                </a:extLst>
              </p:cNvPr>
              <p:cNvSpPr txBox="1"/>
              <p:nvPr/>
            </p:nvSpPr>
            <p:spPr>
              <a:xfrm>
                <a:off x="2166642" y="5413728"/>
                <a:ext cx="64766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dirty="0">
                    <a:solidFill>
                      <a:srgbClr val="C00000"/>
                    </a:solidFill>
                    <a:latin typeface="+mj-lt"/>
                  </a:rPr>
                  <a:t>Sur 4 ans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fr-F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fr-F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fr-FR" sz="2400" b="0" dirty="0">
                  <a:solidFill>
                    <a:srgbClr val="C00000"/>
                  </a:solidFill>
                  <a:latin typeface="+mj-lt"/>
                </a:endParaRPr>
              </a:p>
              <a:p>
                <a:pPr algn="just"/>
                <a:endParaRPr lang="fr-F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FF76AE-3ADB-267D-6AD4-48AAB2F8E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42" y="5413728"/>
                <a:ext cx="6476616" cy="830997"/>
              </a:xfrm>
              <a:prstGeom prst="rect">
                <a:avLst/>
              </a:prstGeom>
              <a:blipFill>
                <a:blip r:embed="rId3"/>
                <a:stretch>
                  <a:fillRect l="-1411" t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7B7A365A-E6F0-1C16-C541-2A0688201937}"/>
              </a:ext>
            </a:extLst>
          </p:cNvPr>
          <p:cNvSpPr txBox="1"/>
          <p:nvPr/>
        </p:nvSpPr>
        <p:spPr>
          <a:xfrm>
            <a:off x="2166642" y="5931206"/>
            <a:ext cx="4582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prstClr val="black"/>
                </a:solidFill>
                <a:latin typeface="+mj-lt"/>
              </a:rPr>
              <a:t>Mortalité sur 4 hivers:  </a:t>
            </a:r>
            <a:r>
              <a:rPr lang="fr-FR" dirty="0">
                <a:solidFill>
                  <a:prstClr val="black"/>
                </a:solidFill>
                <a:latin typeface="+mj-lt"/>
              </a:rPr>
              <a:t>M ~ B (4,0.52)</a:t>
            </a:r>
          </a:p>
        </p:txBody>
      </p:sp>
    </p:spTree>
    <p:extLst>
      <p:ext uri="{BB962C8B-B14F-4D97-AF65-F5344CB8AC3E}">
        <p14:creationId xmlns:p14="http://schemas.microsoft.com/office/powerpoint/2010/main" val="3759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296EEA-EC6B-660A-A891-56C98E5B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0F5640-BE1D-D73C-A79F-DF154A18A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73" y="1515382"/>
            <a:ext cx="8699654" cy="4656818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F2E883-2204-AD65-44D6-2B8DD0ECB71A}"/>
              </a:ext>
            </a:extLst>
          </p:cNvPr>
          <p:cNvSpPr txBox="1"/>
          <p:nvPr/>
        </p:nvSpPr>
        <p:spPr>
          <a:xfrm>
            <a:off x="577888" y="411290"/>
            <a:ext cx="77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cap="small" dirty="0">
                <a:latin typeface="+mj-lt"/>
              </a:rPr>
              <a:t>Quelques lois de distribution à connaître </a:t>
            </a:r>
          </a:p>
          <a:p>
            <a:pPr algn="ctr"/>
            <a:r>
              <a:rPr lang="fr-FR" sz="2400" cap="small" dirty="0">
                <a:latin typeface="+mj-lt"/>
              </a:rPr>
              <a:t>en écologie et dans la vie courante</a:t>
            </a:r>
          </a:p>
        </p:txBody>
      </p:sp>
    </p:spTree>
    <p:extLst>
      <p:ext uri="{BB962C8B-B14F-4D97-AF65-F5344CB8AC3E}">
        <p14:creationId xmlns:p14="http://schemas.microsoft.com/office/powerpoint/2010/main" val="3012621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296EEA-EC6B-660A-A891-56C98E5B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6AD2D0-9754-54F6-7C94-A878F84A02D9}"/>
              </a:ext>
            </a:extLst>
          </p:cNvPr>
          <p:cNvSpPr txBox="1"/>
          <p:nvPr/>
        </p:nvSpPr>
        <p:spPr>
          <a:xfrm>
            <a:off x="1422775" y="2682542"/>
            <a:ext cx="666004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>
                <a:solidFill>
                  <a:prstClr val="black"/>
                </a:solidFill>
                <a:latin typeface="+mj-lt"/>
              </a:rPr>
              <a:t>Représentativité d’un échantillonnage et loi de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01843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08838A-D3B4-99DB-8DCF-778D1522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A1B207-6197-9C8B-083C-F0D25DB5517C}"/>
              </a:ext>
            </a:extLst>
          </p:cNvPr>
          <p:cNvSpPr txBox="1"/>
          <p:nvPr/>
        </p:nvSpPr>
        <p:spPr>
          <a:xfrm>
            <a:off x="386442" y="642257"/>
            <a:ext cx="83711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j-lt"/>
              </a:rPr>
              <a:t>Reprenons nos hauteurs d’arbres…</a:t>
            </a:r>
          </a:p>
          <a:p>
            <a:endParaRPr lang="fr-FR" sz="2800" dirty="0">
              <a:latin typeface="+mj-lt"/>
            </a:endParaRPr>
          </a:p>
          <a:p>
            <a:r>
              <a:rPr lang="fr-FR" sz="2800" dirty="0">
                <a:latin typeface="+mj-lt"/>
              </a:rPr>
              <a:t>On veut estimer les paramètres de la distribution des hauteurs d’arbres dans notre forêt : </a:t>
            </a:r>
          </a:p>
          <a:p>
            <a:endParaRPr lang="fr-FR" sz="2800" dirty="0">
              <a:latin typeface="+mj-lt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latin typeface="+mj-lt"/>
              </a:rPr>
              <a:t>Quelle loi de distribution? </a:t>
            </a:r>
          </a:p>
          <a:p>
            <a:pPr marL="457200" indent="-457200">
              <a:buFontTx/>
              <a:buChar char="-"/>
            </a:pPr>
            <a:endParaRPr lang="fr-FR" sz="2800" dirty="0">
              <a:latin typeface="+mj-lt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latin typeface="+mj-lt"/>
              </a:rPr>
              <a:t>Quelle va être notre stratégie d’échantillonnage?</a:t>
            </a:r>
          </a:p>
          <a:p>
            <a:pPr marL="914400" lvl="1" indent="-457200">
              <a:buFontTx/>
              <a:buChar char="-"/>
            </a:pPr>
            <a:r>
              <a:rPr lang="fr-FR" sz="2800" i="1" dirty="0">
                <a:latin typeface="+mj-lt"/>
              </a:rPr>
              <a:t>Échantillonner un nombre fixe d’arbres (lequel)?</a:t>
            </a:r>
          </a:p>
          <a:p>
            <a:pPr marL="914400" lvl="1" indent="-457200">
              <a:buFontTx/>
              <a:buChar char="-"/>
            </a:pPr>
            <a:r>
              <a:rPr lang="fr-FR" sz="2800" i="1" dirty="0">
                <a:latin typeface="+mj-lt"/>
              </a:rPr>
              <a:t>Échantillonner de nombreux arbres?</a:t>
            </a:r>
          </a:p>
          <a:p>
            <a:pPr marL="914400" lvl="1" indent="-457200">
              <a:buFontTx/>
              <a:buChar char="-"/>
            </a:pPr>
            <a:r>
              <a:rPr lang="fr-FR" sz="2800" i="1" dirty="0">
                <a:latin typeface="+mj-lt"/>
              </a:rPr>
              <a:t>Échantillonner une grande proportion de la forêt? </a:t>
            </a:r>
          </a:p>
          <a:p>
            <a:pPr marL="914400" lvl="1" indent="-457200">
              <a:buFontTx/>
              <a:buChar char="-"/>
            </a:pPr>
            <a:r>
              <a:rPr lang="fr-FR" sz="2800" i="1" dirty="0">
                <a:latin typeface="+mj-lt"/>
              </a:rPr>
              <a:t>Autre?</a:t>
            </a:r>
          </a:p>
        </p:txBody>
      </p:sp>
    </p:spTree>
    <p:extLst>
      <p:ext uri="{BB962C8B-B14F-4D97-AF65-F5344CB8AC3E}">
        <p14:creationId xmlns:p14="http://schemas.microsoft.com/office/powerpoint/2010/main" val="4073397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528" y="221033"/>
            <a:ext cx="6422944" cy="64159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898D72-BE9C-350A-CA68-EC233A3B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E62EE-2E42-452D-9921-28575D37EC79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4163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</TotalTime>
  <Words>4823</Words>
  <Application>Microsoft Office PowerPoint</Application>
  <PresentationFormat>Affichage à l'écran (4:3)</PresentationFormat>
  <Paragraphs>776</Paragraphs>
  <Slides>110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Wingdings</vt:lpstr>
      <vt:lpstr>Thème Office</vt:lpstr>
      <vt:lpstr>module de découverte La variabilité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Jean-Yves BARNAGAUD</dc:creator>
  <cp:lastModifiedBy>Jean-Yves Barnagaud</cp:lastModifiedBy>
  <cp:revision>211</cp:revision>
  <dcterms:created xsi:type="dcterms:W3CDTF">2020-12-01T16:25:39Z</dcterms:created>
  <dcterms:modified xsi:type="dcterms:W3CDTF">2024-03-12T07:54:52Z</dcterms:modified>
</cp:coreProperties>
</file>